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60" r:id="rId5"/>
    <p:sldMasterId id="2147483672" r:id="rId6"/>
  </p:sldMasterIdLst>
  <p:sldIdLst>
    <p:sldId id="257" r:id="rId7"/>
    <p:sldId id="378" r:id="rId8"/>
    <p:sldId id="384" r:id="rId9"/>
    <p:sldId id="319" r:id="rId10"/>
    <p:sldId id="320" r:id="rId11"/>
    <p:sldId id="321" r:id="rId12"/>
    <p:sldId id="325" r:id="rId13"/>
    <p:sldId id="323" r:id="rId14"/>
    <p:sldId id="322" r:id="rId15"/>
    <p:sldId id="326" r:id="rId16"/>
    <p:sldId id="327" r:id="rId17"/>
    <p:sldId id="379" r:id="rId18"/>
    <p:sldId id="380" r:id="rId19"/>
    <p:sldId id="381" r:id="rId20"/>
    <p:sldId id="339" r:id="rId21"/>
    <p:sldId id="340" r:id="rId22"/>
    <p:sldId id="328" r:id="rId23"/>
    <p:sldId id="289" r:id="rId24"/>
    <p:sldId id="281" r:id="rId25"/>
    <p:sldId id="284" r:id="rId26"/>
    <p:sldId id="285" r:id="rId27"/>
    <p:sldId id="283" r:id="rId28"/>
    <p:sldId id="290" r:id="rId29"/>
    <p:sldId id="291" r:id="rId30"/>
    <p:sldId id="294" r:id="rId31"/>
    <p:sldId id="293" r:id="rId32"/>
    <p:sldId id="256" r:id="rId33"/>
    <p:sldId id="258" r:id="rId34"/>
    <p:sldId id="259" r:id="rId35"/>
    <p:sldId id="260" r:id="rId36"/>
    <p:sldId id="261" r:id="rId37"/>
    <p:sldId id="298" r:id="rId38"/>
    <p:sldId id="300" r:id="rId39"/>
    <p:sldId id="304" r:id="rId40"/>
    <p:sldId id="262" r:id="rId41"/>
    <p:sldId id="268" r:id="rId42"/>
    <p:sldId id="270" r:id="rId43"/>
    <p:sldId id="263" r:id="rId44"/>
    <p:sldId id="269" r:id="rId45"/>
    <p:sldId id="271" r:id="rId46"/>
    <p:sldId id="272" r:id="rId47"/>
    <p:sldId id="264" r:id="rId48"/>
    <p:sldId id="273" r:id="rId49"/>
    <p:sldId id="276" r:id="rId50"/>
    <p:sldId id="274" r:id="rId51"/>
    <p:sldId id="278" r:id="rId52"/>
    <p:sldId id="279" r:id="rId53"/>
    <p:sldId id="306" r:id="rId54"/>
    <p:sldId id="280" r:id="rId55"/>
    <p:sldId id="265" r:id="rId56"/>
    <p:sldId id="287" r:id="rId57"/>
    <p:sldId id="307" r:id="rId58"/>
    <p:sldId id="288" r:id="rId59"/>
    <p:sldId id="286" r:id="rId60"/>
    <p:sldId id="308" r:id="rId61"/>
    <p:sldId id="309" r:id="rId62"/>
    <p:sldId id="310" r:id="rId63"/>
    <p:sldId id="311" r:id="rId64"/>
    <p:sldId id="312" r:id="rId65"/>
    <p:sldId id="341" r:id="rId66"/>
    <p:sldId id="342" r:id="rId67"/>
    <p:sldId id="313" r:id="rId68"/>
    <p:sldId id="343" r:id="rId69"/>
    <p:sldId id="368" r:id="rId70"/>
    <p:sldId id="369" r:id="rId71"/>
    <p:sldId id="366" r:id="rId72"/>
    <p:sldId id="371" r:id="rId73"/>
    <p:sldId id="370" r:id="rId74"/>
    <p:sldId id="373" r:id="rId7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436" autoAdjust="0"/>
    <p:restoredTop sz="94660"/>
  </p:normalViewPr>
  <p:slideViewPr>
    <p:cSldViewPr snapToGrid="0">
      <p:cViewPr varScale="1">
        <p:scale>
          <a:sx n="189" d="100"/>
          <a:sy n="189" d="100"/>
        </p:scale>
        <p:origin x="192" y="896"/>
      </p:cViewPr>
      <p:guideLst/>
    </p:cSldViewPr>
  </p:slideViewPr>
  <p:notesTextViewPr>
    <p:cViewPr>
      <p:scale>
        <a:sx n="1" d="1"/>
        <a:sy n="1" d="1"/>
      </p:scale>
      <p:origin x="0" y="0"/>
    </p:cViewPr>
  </p:notesTextViewPr>
  <p:sorterViewPr>
    <p:cViewPr>
      <p:scale>
        <a:sx n="120" d="100"/>
        <a:sy n="120" d="100"/>
      </p:scale>
      <p:origin x="0" y="-7374"/>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slide" Target="slides/slide57.xml"/><Relationship Id="rId68" Type="http://schemas.openxmlformats.org/officeDocument/2006/relationships/slide" Target="slides/slide62.xml"/><Relationship Id="rId16" Type="http://schemas.openxmlformats.org/officeDocument/2006/relationships/slide" Target="slides/slide10.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66" Type="http://schemas.openxmlformats.org/officeDocument/2006/relationships/slide" Target="slides/slide60.xml"/><Relationship Id="rId74" Type="http://schemas.openxmlformats.org/officeDocument/2006/relationships/slide" Target="slides/slide68.xml"/><Relationship Id="rId79" Type="http://schemas.openxmlformats.org/officeDocument/2006/relationships/tableStyles" Target="tableStyles.xml"/><Relationship Id="rId5" Type="http://schemas.openxmlformats.org/officeDocument/2006/relationships/slideMaster" Target="slideMasters/slideMaster2.xml"/><Relationship Id="rId61" Type="http://schemas.openxmlformats.org/officeDocument/2006/relationships/slide" Target="slides/slide55.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slide" Target="slides/slide58.xml"/><Relationship Id="rId69" Type="http://schemas.openxmlformats.org/officeDocument/2006/relationships/slide" Target="slides/slide63.xml"/><Relationship Id="rId77" Type="http://schemas.openxmlformats.org/officeDocument/2006/relationships/viewProps" Target="viewProps.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slide" Target="slides/slide6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slide" Target="slides/slide64.xml"/><Relationship Id="rId75" Type="http://schemas.openxmlformats.org/officeDocument/2006/relationships/slide" Target="slides/slide69.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slide" Target="slides/slide67.xml"/><Relationship Id="rId78"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presProps" Target="presProps.xml"/><Relationship Id="rId7" Type="http://schemas.openxmlformats.org/officeDocument/2006/relationships/slide" Target="slides/slide1.xml"/><Relationship Id="rId71" Type="http://schemas.openxmlformats.org/officeDocument/2006/relationships/slide" Target="slides/slide65.xml"/><Relationship Id="rId2" Type="http://schemas.openxmlformats.org/officeDocument/2006/relationships/customXml" Target="../customXml/item2.xml"/><Relationship Id="rId29" Type="http://schemas.openxmlformats.org/officeDocument/2006/relationships/slide" Target="slides/slide23.xml"/></Relationships>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Likelihood of this many Tails in n flips</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Sheet1!$T$108</c:f>
              <c:strCache>
                <c:ptCount val="1"/>
                <c:pt idx="0">
                  <c:v>5 FLIPS</c:v>
                </c:pt>
              </c:strCache>
            </c:strRef>
          </c:tx>
          <c:spPr>
            <a:solidFill>
              <a:schemeClr val="accent1"/>
            </a:solidFill>
            <a:ln>
              <a:noFill/>
            </a:ln>
            <a:effectLst/>
          </c:spPr>
          <c:invertIfNegative val="0"/>
          <c:cat>
            <c:multiLvlStrRef>
              <c:f>Sheet1!$U$106:$AC$107</c:f>
              <c:multiLvlStrCache>
                <c:ptCount val="9"/>
                <c:lvl>
                  <c:pt idx="0">
                    <c:v>0</c:v>
                  </c:pt>
                  <c:pt idx="1">
                    <c:v>1</c:v>
                  </c:pt>
                  <c:pt idx="2">
                    <c:v>2</c:v>
                  </c:pt>
                  <c:pt idx="3">
                    <c:v>3</c:v>
                  </c:pt>
                  <c:pt idx="4">
                    <c:v>4</c:v>
                  </c:pt>
                  <c:pt idx="5">
                    <c:v>5</c:v>
                  </c:pt>
                  <c:pt idx="6">
                    <c:v>6</c:v>
                  </c:pt>
                  <c:pt idx="7">
                    <c:v>7</c:v>
                  </c:pt>
                  <c:pt idx="8">
                    <c:v>8</c:v>
                  </c:pt>
                </c:lvl>
                <c:lvl>
                  <c:pt idx="0">
                    <c:v>Number of tails</c:v>
                  </c:pt>
                </c:lvl>
              </c:multiLvlStrCache>
            </c:multiLvlStrRef>
          </c:cat>
          <c:val>
            <c:numRef>
              <c:f>Sheet1!$U$108:$AC$108</c:f>
              <c:numCache>
                <c:formatCode>General</c:formatCode>
                <c:ptCount val="9"/>
                <c:pt idx="0">
                  <c:v>3.125E-2</c:v>
                </c:pt>
                <c:pt idx="1">
                  <c:v>0.15625</c:v>
                </c:pt>
                <c:pt idx="2">
                  <c:v>0.3125</c:v>
                </c:pt>
                <c:pt idx="3">
                  <c:v>0.3125</c:v>
                </c:pt>
                <c:pt idx="4">
                  <c:v>0.15625</c:v>
                </c:pt>
                <c:pt idx="5">
                  <c:v>3.125E-2</c:v>
                </c:pt>
              </c:numCache>
            </c:numRef>
          </c:val>
          <c:extLst>
            <c:ext xmlns:c16="http://schemas.microsoft.com/office/drawing/2014/chart" uri="{C3380CC4-5D6E-409C-BE32-E72D297353CC}">
              <c16:uniqueId val="{00000000-22CF-47D3-87E9-9D59181C941B}"/>
            </c:ext>
          </c:extLst>
        </c:ser>
        <c:ser>
          <c:idx val="1"/>
          <c:order val="1"/>
          <c:tx>
            <c:strRef>
              <c:f>Sheet1!$T$109</c:f>
              <c:strCache>
                <c:ptCount val="1"/>
                <c:pt idx="0">
                  <c:v>8 FLIPS</c:v>
                </c:pt>
              </c:strCache>
            </c:strRef>
          </c:tx>
          <c:spPr>
            <a:solidFill>
              <a:schemeClr val="accent2"/>
            </a:solidFill>
            <a:ln>
              <a:noFill/>
            </a:ln>
            <a:effectLst/>
          </c:spPr>
          <c:invertIfNegative val="0"/>
          <c:cat>
            <c:multiLvlStrRef>
              <c:f>Sheet1!$U$106:$AC$107</c:f>
              <c:multiLvlStrCache>
                <c:ptCount val="9"/>
                <c:lvl>
                  <c:pt idx="0">
                    <c:v>0</c:v>
                  </c:pt>
                  <c:pt idx="1">
                    <c:v>1</c:v>
                  </c:pt>
                  <c:pt idx="2">
                    <c:v>2</c:v>
                  </c:pt>
                  <c:pt idx="3">
                    <c:v>3</c:v>
                  </c:pt>
                  <c:pt idx="4">
                    <c:v>4</c:v>
                  </c:pt>
                  <c:pt idx="5">
                    <c:v>5</c:v>
                  </c:pt>
                  <c:pt idx="6">
                    <c:v>6</c:v>
                  </c:pt>
                  <c:pt idx="7">
                    <c:v>7</c:v>
                  </c:pt>
                  <c:pt idx="8">
                    <c:v>8</c:v>
                  </c:pt>
                </c:lvl>
                <c:lvl>
                  <c:pt idx="0">
                    <c:v>Number of tails</c:v>
                  </c:pt>
                </c:lvl>
              </c:multiLvlStrCache>
            </c:multiLvlStrRef>
          </c:cat>
          <c:val>
            <c:numRef>
              <c:f>Sheet1!$U$109:$AC$109</c:f>
              <c:numCache>
                <c:formatCode>General</c:formatCode>
                <c:ptCount val="9"/>
                <c:pt idx="0">
                  <c:v>3.90625E-3</c:v>
                </c:pt>
                <c:pt idx="1">
                  <c:v>3.125E-2</c:v>
                </c:pt>
                <c:pt idx="2">
                  <c:v>0.109375</c:v>
                </c:pt>
                <c:pt idx="3">
                  <c:v>0.21875</c:v>
                </c:pt>
                <c:pt idx="4">
                  <c:v>0.2734375</c:v>
                </c:pt>
                <c:pt idx="5">
                  <c:v>0.21875</c:v>
                </c:pt>
                <c:pt idx="6">
                  <c:v>0.109375</c:v>
                </c:pt>
                <c:pt idx="7">
                  <c:v>3.125E-2</c:v>
                </c:pt>
                <c:pt idx="8">
                  <c:v>3.90625E-3</c:v>
                </c:pt>
              </c:numCache>
            </c:numRef>
          </c:val>
          <c:extLst>
            <c:ext xmlns:c16="http://schemas.microsoft.com/office/drawing/2014/chart" uri="{C3380CC4-5D6E-409C-BE32-E72D297353CC}">
              <c16:uniqueId val="{00000001-22CF-47D3-87E9-9D59181C941B}"/>
            </c:ext>
          </c:extLst>
        </c:ser>
        <c:dLbls>
          <c:showLegendKey val="0"/>
          <c:showVal val="0"/>
          <c:showCatName val="0"/>
          <c:showSerName val="0"/>
          <c:showPercent val="0"/>
          <c:showBubbleSize val="0"/>
        </c:dLbls>
        <c:gapWidth val="219"/>
        <c:overlap val="-27"/>
        <c:axId val="485738328"/>
        <c:axId val="485740296"/>
      </c:barChart>
      <c:catAx>
        <c:axId val="48573832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485740296"/>
        <c:crosses val="autoZero"/>
        <c:auto val="1"/>
        <c:lblAlgn val="ctr"/>
        <c:lblOffset val="100"/>
        <c:noMultiLvlLbl val="0"/>
      </c:catAx>
      <c:valAx>
        <c:axId val="48574029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8573832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Likelihood of this many Tails in n flips</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Sheet1!$T$80</c:f>
              <c:strCache>
                <c:ptCount val="1"/>
                <c:pt idx="0">
                  <c:v>5 FLIPS</c:v>
                </c:pt>
              </c:strCache>
            </c:strRef>
          </c:tx>
          <c:spPr>
            <a:solidFill>
              <a:schemeClr val="accent1"/>
            </a:solidFill>
            <a:ln>
              <a:solidFill>
                <a:srgbClr val="C00000"/>
              </a:solidFill>
            </a:ln>
            <a:effectLst/>
          </c:spPr>
          <c:invertIfNegative val="0"/>
          <c:dPt>
            <c:idx val="4"/>
            <c:invertIfNegative val="0"/>
            <c:bubble3D val="0"/>
            <c:spPr>
              <a:solidFill>
                <a:schemeClr val="accent1"/>
              </a:solidFill>
              <a:ln>
                <a:noFill/>
              </a:ln>
              <a:effectLst/>
            </c:spPr>
            <c:extLst>
              <c:ext xmlns:c16="http://schemas.microsoft.com/office/drawing/2014/chart" uri="{C3380CC4-5D6E-409C-BE32-E72D297353CC}">
                <c16:uniqueId val="{00000006-5C7B-490E-8EF5-B144E1FF9BF5}"/>
              </c:ext>
            </c:extLst>
          </c:dPt>
          <c:dPt>
            <c:idx val="5"/>
            <c:invertIfNegative val="0"/>
            <c:bubble3D val="0"/>
            <c:spPr>
              <a:solidFill>
                <a:schemeClr val="accent1"/>
              </a:solidFill>
              <a:ln w="28575">
                <a:solidFill>
                  <a:srgbClr val="C00000"/>
                </a:solidFill>
              </a:ln>
              <a:effectLst/>
            </c:spPr>
            <c:extLst>
              <c:ext xmlns:c16="http://schemas.microsoft.com/office/drawing/2014/chart" uri="{C3380CC4-5D6E-409C-BE32-E72D297353CC}">
                <c16:uniqueId val="{00000002-22CF-47D3-87E9-9D59181C941B}"/>
              </c:ext>
            </c:extLst>
          </c:dPt>
          <c:cat>
            <c:multiLvlStrRef>
              <c:f>Sheet1!$U$78:$AC$79</c:f>
              <c:multiLvlStrCache>
                <c:ptCount val="9"/>
                <c:lvl>
                  <c:pt idx="0">
                    <c:v>0</c:v>
                  </c:pt>
                  <c:pt idx="1">
                    <c:v>1</c:v>
                  </c:pt>
                  <c:pt idx="2">
                    <c:v>2</c:v>
                  </c:pt>
                  <c:pt idx="3">
                    <c:v>3</c:v>
                  </c:pt>
                  <c:pt idx="4">
                    <c:v>4</c:v>
                  </c:pt>
                  <c:pt idx="5">
                    <c:v>5</c:v>
                  </c:pt>
                  <c:pt idx="6">
                    <c:v>6</c:v>
                  </c:pt>
                  <c:pt idx="7">
                    <c:v>7</c:v>
                  </c:pt>
                  <c:pt idx="8">
                    <c:v>8</c:v>
                  </c:pt>
                </c:lvl>
                <c:lvl>
                  <c:pt idx="0">
                    <c:v>Number of tails</c:v>
                  </c:pt>
                </c:lvl>
              </c:multiLvlStrCache>
            </c:multiLvlStrRef>
          </c:cat>
          <c:val>
            <c:numRef>
              <c:f>Sheet1!$U$80:$AC$80</c:f>
              <c:numCache>
                <c:formatCode>General</c:formatCode>
                <c:ptCount val="9"/>
                <c:pt idx="0">
                  <c:v>3.125E-2</c:v>
                </c:pt>
                <c:pt idx="1">
                  <c:v>0.15625</c:v>
                </c:pt>
                <c:pt idx="2">
                  <c:v>0.3125</c:v>
                </c:pt>
                <c:pt idx="3">
                  <c:v>0.3125</c:v>
                </c:pt>
                <c:pt idx="4">
                  <c:v>0.15625</c:v>
                </c:pt>
                <c:pt idx="5">
                  <c:v>3.125E-2</c:v>
                </c:pt>
              </c:numCache>
            </c:numRef>
          </c:val>
          <c:extLst>
            <c:ext xmlns:c16="http://schemas.microsoft.com/office/drawing/2014/chart" uri="{C3380CC4-5D6E-409C-BE32-E72D297353CC}">
              <c16:uniqueId val="{00000000-22CF-47D3-87E9-9D59181C941B}"/>
            </c:ext>
          </c:extLst>
        </c:ser>
        <c:ser>
          <c:idx val="1"/>
          <c:order val="1"/>
          <c:tx>
            <c:strRef>
              <c:f>Sheet1!$T$81</c:f>
              <c:strCache>
                <c:ptCount val="1"/>
                <c:pt idx="0">
                  <c:v>8 FLIPS</c:v>
                </c:pt>
              </c:strCache>
            </c:strRef>
          </c:tx>
          <c:spPr>
            <a:solidFill>
              <a:schemeClr val="accent2"/>
            </a:solidFill>
            <a:ln>
              <a:noFill/>
            </a:ln>
            <a:effectLst/>
          </c:spPr>
          <c:invertIfNegative val="0"/>
          <c:dPt>
            <c:idx val="7"/>
            <c:invertIfNegative val="0"/>
            <c:bubble3D val="0"/>
            <c:spPr>
              <a:solidFill>
                <a:schemeClr val="accent2"/>
              </a:solidFill>
              <a:ln w="28575">
                <a:solidFill>
                  <a:srgbClr val="C00000"/>
                </a:solidFill>
              </a:ln>
              <a:effectLst/>
            </c:spPr>
            <c:extLst>
              <c:ext xmlns:c16="http://schemas.microsoft.com/office/drawing/2014/chart" uri="{C3380CC4-5D6E-409C-BE32-E72D297353CC}">
                <c16:uniqueId val="{00000003-22CF-47D3-87E9-9D59181C941B}"/>
              </c:ext>
            </c:extLst>
          </c:dPt>
          <c:dPt>
            <c:idx val="8"/>
            <c:invertIfNegative val="0"/>
            <c:bubble3D val="0"/>
            <c:spPr>
              <a:solidFill>
                <a:schemeClr val="accent2"/>
              </a:solidFill>
              <a:ln w="25400">
                <a:solidFill>
                  <a:srgbClr val="C00000"/>
                </a:solidFill>
              </a:ln>
              <a:effectLst/>
            </c:spPr>
            <c:extLst>
              <c:ext xmlns:c16="http://schemas.microsoft.com/office/drawing/2014/chart" uri="{C3380CC4-5D6E-409C-BE32-E72D297353CC}">
                <c16:uniqueId val="{00000004-22CF-47D3-87E9-9D59181C941B}"/>
              </c:ext>
            </c:extLst>
          </c:dPt>
          <c:cat>
            <c:multiLvlStrRef>
              <c:f>Sheet1!$U$78:$AC$79</c:f>
              <c:multiLvlStrCache>
                <c:ptCount val="9"/>
                <c:lvl>
                  <c:pt idx="0">
                    <c:v>0</c:v>
                  </c:pt>
                  <c:pt idx="1">
                    <c:v>1</c:v>
                  </c:pt>
                  <c:pt idx="2">
                    <c:v>2</c:v>
                  </c:pt>
                  <c:pt idx="3">
                    <c:v>3</c:v>
                  </c:pt>
                  <c:pt idx="4">
                    <c:v>4</c:v>
                  </c:pt>
                  <c:pt idx="5">
                    <c:v>5</c:v>
                  </c:pt>
                  <c:pt idx="6">
                    <c:v>6</c:v>
                  </c:pt>
                  <c:pt idx="7">
                    <c:v>7</c:v>
                  </c:pt>
                  <c:pt idx="8">
                    <c:v>8</c:v>
                  </c:pt>
                </c:lvl>
                <c:lvl>
                  <c:pt idx="0">
                    <c:v>Number of tails</c:v>
                  </c:pt>
                </c:lvl>
              </c:multiLvlStrCache>
            </c:multiLvlStrRef>
          </c:cat>
          <c:val>
            <c:numRef>
              <c:f>Sheet1!$U$81:$AC$81</c:f>
              <c:numCache>
                <c:formatCode>General</c:formatCode>
                <c:ptCount val="9"/>
                <c:pt idx="0">
                  <c:v>3.90625E-3</c:v>
                </c:pt>
                <c:pt idx="1">
                  <c:v>3.125E-2</c:v>
                </c:pt>
                <c:pt idx="2">
                  <c:v>0.109375</c:v>
                </c:pt>
                <c:pt idx="3">
                  <c:v>0.21875</c:v>
                </c:pt>
                <c:pt idx="4">
                  <c:v>0.2734375</c:v>
                </c:pt>
                <c:pt idx="5">
                  <c:v>0.21875</c:v>
                </c:pt>
                <c:pt idx="6">
                  <c:v>0.109375</c:v>
                </c:pt>
                <c:pt idx="7">
                  <c:v>3.125E-2</c:v>
                </c:pt>
                <c:pt idx="8">
                  <c:v>3.90625E-3</c:v>
                </c:pt>
              </c:numCache>
            </c:numRef>
          </c:val>
          <c:extLst>
            <c:ext xmlns:c16="http://schemas.microsoft.com/office/drawing/2014/chart" uri="{C3380CC4-5D6E-409C-BE32-E72D297353CC}">
              <c16:uniqueId val="{00000001-22CF-47D3-87E9-9D59181C941B}"/>
            </c:ext>
          </c:extLst>
        </c:ser>
        <c:dLbls>
          <c:showLegendKey val="0"/>
          <c:showVal val="0"/>
          <c:showCatName val="0"/>
          <c:showSerName val="0"/>
          <c:showPercent val="0"/>
          <c:showBubbleSize val="0"/>
        </c:dLbls>
        <c:gapWidth val="219"/>
        <c:overlap val="-27"/>
        <c:axId val="485738328"/>
        <c:axId val="485740296"/>
      </c:barChart>
      <c:catAx>
        <c:axId val="48573832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485740296"/>
        <c:crosses val="autoZero"/>
        <c:auto val="1"/>
        <c:lblAlgn val="ctr"/>
        <c:lblOffset val="100"/>
        <c:noMultiLvlLbl val="0"/>
      </c:catAx>
      <c:valAx>
        <c:axId val="48574029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8573832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p:cNvSpPr>
            <a:spLocks noGrp="1"/>
          </p:cNvSpPr>
          <p:nvPr>
            <p:ph type="dt" sz="half" idx="10"/>
          </p:nvPr>
        </p:nvSpPr>
        <p:spPr/>
        <p:txBody>
          <a:bodyPr/>
          <a:lstStyle/>
          <a:p>
            <a:fld id="{0440F95A-E9E0-42CB-BF47-6C2AE2F02236}" type="datetimeFigureOut">
              <a:rPr lang="en-GB" smtClean="0"/>
              <a:t>17/02/2025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DBE5537-DEE7-4C98-840D-EBCA08785487}" type="slidenum">
              <a:rPr lang="en-GB" smtClean="0"/>
              <a:t>‹#›</a:t>
            </a:fld>
            <a:endParaRPr lang="en-GB"/>
          </a:p>
        </p:txBody>
      </p:sp>
    </p:spTree>
    <p:extLst>
      <p:ext uri="{BB962C8B-B14F-4D97-AF65-F5344CB8AC3E}">
        <p14:creationId xmlns:p14="http://schemas.microsoft.com/office/powerpoint/2010/main" val="8900052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0440F95A-E9E0-42CB-BF47-6C2AE2F02236}" type="datetimeFigureOut">
              <a:rPr lang="en-GB" smtClean="0"/>
              <a:t>17/02/2025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DBE5537-DEE7-4C98-840D-EBCA08785487}" type="slidenum">
              <a:rPr lang="en-GB" smtClean="0"/>
              <a:t>‹#›</a:t>
            </a:fld>
            <a:endParaRPr lang="en-GB"/>
          </a:p>
        </p:txBody>
      </p:sp>
    </p:spTree>
    <p:extLst>
      <p:ext uri="{BB962C8B-B14F-4D97-AF65-F5344CB8AC3E}">
        <p14:creationId xmlns:p14="http://schemas.microsoft.com/office/powerpoint/2010/main" val="7147491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0440F95A-E9E0-42CB-BF47-6C2AE2F02236}" type="datetimeFigureOut">
              <a:rPr lang="en-GB" smtClean="0"/>
              <a:t>17/02/2025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DBE5537-DEE7-4C98-840D-EBCA08785487}" type="slidenum">
              <a:rPr lang="en-GB" smtClean="0"/>
              <a:t>‹#›</a:t>
            </a:fld>
            <a:endParaRPr lang="en-GB"/>
          </a:p>
        </p:txBody>
      </p:sp>
    </p:spTree>
    <p:extLst>
      <p:ext uri="{BB962C8B-B14F-4D97-AF65-F5344CB8AC3E}">
        <p14:creationId xmlns:p14="http://schemas.microsoft.com/office/powerpoint/2010/main" val="22272603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6567B-8DC4-7BA1-3811-66E26D6DEAF9}"/>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p>
        </p:txBody>
      </p:sp>
      <p:sp>
        <p:nvSpPr>
          <p:cNvPr id="3" name="Subtitle 2">
            <a:extLst>
              <a:ext uri="{FF2B5EF4-FFF2-40B4-BE49-F238E27FC236}">
                <a16:creationId xmlns:a16="http://schemas.microsoft.com/office/drawing/2014/main" id="{DA8E2F88-4E89-835C-5A3F-67E9FA5BACA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p>
        </p:txBody>
      </p:sp>
      <p:sp>
        <p:nvSpPr>
          <p:cNvPr id="4" name="Date Placeholder 3">
            <a:extLst>
              <a:ext uri="{FF2B5EF4-FFF2-40B4-BE49-F238E27FC236}">
                <a16:creationId xmlns:a16="http://schemas.microsoft.com/office/drawing/2014/main" id="{211E2AC5-A194-7B22-C699-3A00F9F9E1DB}"/>
              </a:ext>
            </a:extLst>
          </p:cNvPr>
          <p:cNvSpPr>
            <a:spLocks noGrp="1"/>
          </p:cNvSpPr>
          <p:nvPr>
            <p:ph type="dt" sz="half" idx="10"/>
          </p:nvPr>
        </p:nvSpPr>
        <p:spPr/>
        <p:txBody>
          <a:bodyPr/>
          <a:lstStyle/>
          <a:p>
            <a:fld id="{8848CEC2-7650-4302-A1D7-8824342BEED2}" type="datetimeFigureOut">
              <a:rPr lang="en-GB" smtClean="0"/>
              <a:t>17/02/2025</a:t>
            </a:fld>
            <a:endParaRPr lang="en-GB"/>
          </a:p>
        </p:txBody>
      </p:sp>
      <p:sp>
        <p:nvSpPr>
          <p:cNvPr id="5" name="Footer Placeholder 4">
            <a:extLst>
              <a:ext uri="{FF2B5EF4-FFF2-40B4-BE49-F238E27FC236}">
                <a16:creationId xmlns:a16="http://schemas.microsoft.com/office/drawing/2014/main" id="{51A96A94-D748-3767-9422-106141FE562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F6C01BAD-3BBE-E08D-A706-DBD4082C6E56}"/>
              </a:ext>
            </a:extLst>
          </p:cNvPr>
          <p:cNvSpPr>
            <a:spLocks noGrp="1"/>
          </p:cNvSpPr>
          <p:nvPr>
            <p:ph type="sldNum" sz="quarter" idx="12"/>
          </p:nvPr>
        </p:nvSpPr>
        <p:spPr/>
        <p:txBody>
          <a:bodyPr/>
          <a:lstStyle/>
          <a:p>
            <a:fld id="{8BC767A2-A034-4F93-BD5D-42D216AD923A}" type="slidenum">
              <a:rPr lang="en-GB" smtClean="0"/>
              <a:t>‹#›</a:t>
            </a:fld>
            <a:endParaRPr lang="en-GB"/>
          </a:p>
        </p:txBody>
      </p:sp>
    </p:spTree>
    <p:extLst>
      <p:ext uri="{BB962C8B-B14F-4D97-AF65-F5344CB8AC3E}">
        <p14:creationId xmlns:p14="http://schemas.microsoft.com/office/powerpoint/2010/main" val="229011224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AC8E69-90E8-7113-F63E-C6004839FC54}"/>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FA625167-082D-8405-8420-7363B90BB14A}"/>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D56B942B-2BC5-A381-1534-C31270C61180}"/>
              </a:ext>
            </a:extLst>
          </p:cNvPr>
          <p:cNvSpPr>
            <a:spLocks noGrp="1"/>
          </p:cNvSpPr>
          <p:nvPr>
            <p:ph type="dt" sz="half" idx="10"/>
          </p:nvPr>
        </p:nvSpPr>
        <p:spPr/>
        <p:txBody>
          <a:bodyPr/>
          <a:lstStyle/>
          <a:p>
            <a:fld id="{8848CEC2-7650-4302-A1D7-8824342BEED2}" type="datetimeFigureOut">
              <a:rPr lang="en-GB" smtClean="0"/>
              <a:t>17/02/2025</a:t>
            </a:fld>
            <a:endParaRPr lang="en-GB"/>
          </a:p>
        </p:txBody>
      </p:sp>
      <p:sp>
        <p:nvSpPr>
          <p:cNvPr id="5" name="Footer Placeholder 4">
            <a:extLst>
              <a:ext uri="{FF2B5EF4-FFF2-40B4-BE49-F238E27FC236}">
                <a16:creationId xmlns:a16="http://schemas.microsoft.com/office/drawing/2014/main" id="{7D9CA90D-51BD-4466-889C-B31398976DE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5F1AA87-C0B3-27A8-9333-63A2ECB8C34A}"/>
              </a:ext>
            </a:extLst>
          </p:cNvPr>
          <p:cNvSpPr>
            <a:spLocks noGrp="1"/>
          </p:cNvSpPr>
          <p:nvPr>
            <p:ph type="sldNum" sz="quarter" idx="12"/>
          </p:nvPr>
        </p:nvSpPr>
        <p:spPr/>
        <p:txBody>
          <a:bodyPr/>
          <a:lstStyle/>
          <a:p>
            <a:fld id="{8BC767A2-A034-4F93-BD5D-42D216AD923A}" type="slidenum">
              <a:rPr lang="en-GB" smtClean="0"/>
              <a:t>‹#›</a:t>
            </a:fld>
            <a:endParaRPr lang="en-GB"/>
          </a:p>
        </p:txBody>
      </p:sp>
    </p:spTree>
    <p:extLst>
      <p:ext uri="{BB962C8B-B14F-4D97-AF65-F5344CB8AC3E}">
        <p14:creationId xmlns:p14="http://schemas.microsoft.com/office/powerpoint/2010/main" val="38250194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89C1D7-A881-53AF-A337-4DB4E5B11256}"/>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p>
        </p:txBody>
      </p:sp>
      <p:sp>
        <p:nvSpPr>
          <p:cNvPr id="3" name="Text Placeholder 2">
            <a:extLst>
              <a:ext uri="{FF2B5EF4-FFF2-40B4-BE49-F238E27FC236}">
                <a16:creationId xmlns:a16="http://schemas.microsoft.com/office/drawing/2014/main" id="{DFDC7C57-910C-8BDC-4469-3869FB3E97A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523BDB0C-1D54-6B3C-1D90-123D7CE77BFC}"/>
              </a:ext>
            </a:extLst>
          </p:cNvPr>
          <p:cNvSpPr>
            <a:spLocks noGrp="1"/>
          </p:cNvSpPr>
          <p:nvPr>
            <p:ph type="dt" sz="half" idx="10"/>
          </p:nvPr>
        </p:nvSpPr>
        <p:spPr/>
        <p:txBody>
          <a:bodyPr/>
          <a:lstStyle/>
          <a:p>
            <a:fld id="{8848CEC2-7650-4302-A1D7-8824342BEED2}" type="datetimeFigureOut">
              <a:rPr lang="en-GB" smtClean="0"/>
              <a:t>17/02/2025</a:t>
            </a:fld>
            <a:endParaRPr lang="en-GB"/>
          </a:p>
        </p:txBody>
      </p:sp>
      <p:sp>
        <p:nvSpPr>
          <p:cNvPr id="5" name="Footer Placeholder 4">
            <a:extLst>
              <a:ext uri="{FF2B5EF4-FFF2-40B4-BE49-F238E27FC236}">
                <a16:creationId xmlns:a16="http://schemas.microsoft.com/office/drawing/2014/main" id="{E9067D50-2DFB-F327-D35A-864499C25EF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DDE0548-3238-890B-7499-CBE21344076B}"/>
              </a:ext>
            </a:extLst>
          </p:cNvPr>
          <p:cNvSpPr>
            <a:spLocks noGrp="1"/>
          </p:cNvSpPr>
          <p:nvPr>
            <p:ph type="sldNum" sz="quarter" idx="12"/>
          </p:nvPr>
        </p:nvSpPr>
        <p:spPr/>
        <p:txBody>
          <a:bodyPr/>
          <a:lstStyle/>
          <a:p>
            <a:fld id="{8BC767A2-A034-4F93-BD5D-42D216AD923A}" type="slidenum">
              <a:rPr lang="en-GB" smtClean="0"/>
              <a:t>‹#›</a:t>
            </a:fld>
            <a:endParaRPr lang="en-GB"/>
          </a:p>
        </p:txBody>
      </p:sp>
    </p:spTree>
    <p:extLst>
      <p:ext uri="{BB962C8B-B14F-4D97-AF65-F5344CB8AC3E}">
        <p14:creationId xmlns:p14="http://schemas.microsoft.com/office/powerpoint/2010/main" val="408356162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23F61E-8C37-7C1F-C2C6-01C134F1C5F0}"/>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16F15409-3E9A-26BD-D091-89D928337B69}"/>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a:extLst>
              <a:ext uri="{FF2B5EF4-FFF2-40B4-BE49-F238E27FC236}">
                <a16:creationId xmlns:a16="http://schemas.microsoft.com/office/drawing/2014/main" id="{1574297B-B2B5-F244-6B4A-20913EB1498D}"/>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Date Placeholder 4">
            <a:extLst>
              <a:ext uri="{FF2B5EF4-FFF2-40B4-BE49-F238E27FC236}">
                <a16:creationId xmlns:a16="http://schemas.microsoft.com/office/drawing/2014/main" id="{2E02654A-D7C7-0EBD-0A01-F6F00D2611ED}"/>
              </a:ext>
            </a:extLst>
          </p:cNvPr>
          <p:cNvSpPr>
            <a:spLocks noGrp="1"/>
          </p:cNvSpPr>
          <p:nvPr>
            <p:ph type="dt" sz="half" idx="10"/>
          </p:nvPr>
        </p:nvSpPr>
        <p:spPr/>
        <p:txBody>
          <a:bodyPr/>
          <a:lstStyle/>
          <a:p>
            <a:fld id="{8848CEC2-7650-4302-A1D7-8824342BEED2}" type="datetimeFigureOut">
              <a:rPr lang="en-GB" smtClean="0"/>
              <a:t>17/02/2025</a:t>
            </a:fld>
            <a:endParaRPr lang="en-GB"/>
          </a:p>
        </p:txBody>
      </p:sp>
      <p:sp>
        <p:nvSpPr>
          <p:cNvPr id="6" name="Footer Placeholder 5">
            <a:extLst>
              <a:ext uri="{FF2B5EF4-FFF2-40B4-BE49-F238E27FC236}">
                <a16:creationId xmlns:a16="http://schemas.microsoft.com/office/drawing/2014/main" id="{6E20E661-2863-A1D5-0BCF-B9A765B5D23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1A8DA36C-4A77-5C5B-7D50-BF3ED3A6B0AF}"/>
              </a:ext>
            </a:extLst>
          </p:cNvPr>
          <p:cNvSpPr>
            <a:spLocks noGrp="1"/>
          </p:cNvSpPr>
          <p:nvPr>
            <p:ph type="sldNum" sz="quarter" idx="12"/>
          </p:nvPr>
        </p:nvSpPr>
        <p:spPr/>
        <p:txBody>
          <a:bodyPr/>
          <a:lstStyle/>
          <a:p>
            <a:fld id="{8BC767A2-A034-4F93-BD5D-42D216AD923A}" type="slidenum">
              <a:rPr lang="en-GB" smtClean="0"/>
              <a:t>‹#›</a:t>
            </a:fld>
            <a:endParaRPr lang="en-GB"/>
          </a:p>
        </p:txBody>
      </p:sp>
    </p:spTree>
    <p:extLst>
      <p:ext uri="{BB962C8B-B14F-4D97-AF65-F5344CB8AC3E}">
        <p14:creationId xmlns:p14="http://schemas.microsoft.com/office/powerpoint/2010/main" val="54355645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450313-B328-0DEB-828A-4679FD7B898D}"/>
              </a:ext>
            </a:extLst>
          </p:cNvPr>
          <p:cNvSpPr>
            <a:spLocks noGrp="1"/>
          </p:cNvSpPr>
          <p:nvPr>
            <p:ph type="title"/>
          </p:nvPr>
        </p:nvSpPr>
        <p:spPr>
          <a:xfrm>
            <a:off x="839788" y="365125"/>
            <a:ext cx="10515600" cy="1325563"/>
          </a:xfrm>
        </p:spPr>
        <p:txBody>
          <a:bodyPr/>
          <a:lstStyle/>
          <a:p>
            <a:r>
              <a:rPr lang="en-GB"/>
              <a:t>Click to edit Master title style</a:t>
            </a:r>
          </a:p>
        </p:txBody>
      </p:sp>
      <p:sp>
        <p:nvSpPr>
          <p:cNvPr id="3" name="Text Placeholder 2">
            <a:extLst>
              <a:ext uri="{FF2B5EF4-FFF2-40B4-BE49-F238E27FC236}">
                <a16:creationId xmlns:a16="http://schemas.microsoft.com/office/drawing/2014/main" id="{CC73AFD1-A8F6-D633-1B97-D976D03F050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FE3FBFFA-16C1-1DE2-DC52-36B390B15444}"/>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Text Placeholder 4">
            <a:extLst>
              <a:ext uri="{FF2B5EF4-FFF2-40B4-BE49-F238E27FC236}">
                <a16:creationId xmlns:a16="http://schemas.microsoft.com/office/drawing/2014/main" id="{B6A45494-2652-08D8-3DFE-B50C8B13ED2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F6E82135-729B-0A24-E927-BCB7ACF79F2A}"/>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7" name="Date Placeholder 6">
            <a:extLst>
              <a:ext uri="{FF2B5EF4-FFF2-40B4-BE49-F238E27FC236}">
                <a16:creationId xmlns:a16="http://schemas.microsoft.com/office/drawing/2014/main" id="{5915C699-0B30-1C84-3C52-A6669F889CF7}"/>
              </a:ext>
            </a:extLst>
          </p:cNvPr>
          <p:cNvSpPr>
            <a:spLocks noGrp="1"/>
          </p:cNvSpPr>
          <p:nvPr>
            <p:ph type="dt" sz="half" idx="10"/>
          </p:nvPr>
        </p:nvSpPr>
        <p:spPr/>
        <p:txBody>
          <a:bodyPr/>
          <a:lstStyle/>
          <a:p>
            <a:fld id="{8848CEC2-7650-4302-A1D7-8824342BEED2}" type="datetimeFigureOut">
              <a:rPr lang="en-GB" smtClean="0"/>
              <a:t>17/02/2025</a:t>
            </a:fld>
            <a:endParaRPr lang="en-GB"/>
          </a:p>
        </p:txBody>
      </p:sp>
      <p:sp>
        <p:nvSpPr>
          <p:cNvPr id="8" name="Footer Placeholder 7">
            <a:extLst>
              <a:ext uri="{FF2B5EF4-FFF2-40B4-BE49-F238E27FC236}">
                <a16:creationId xmlns:a16="http://schemas.microsoft.com/office/drawing/2014/main" id="{8C2F25EC-A394-1796-C41F-4ACA011272E9}"/>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70E04814-3756-81AB-74D8-B4B8089C73AE}"/>
              </a:ext>
            </a:extLst>
          </p:cNvPr>
          <p:cNvSpPr>
            <a:spLocks noGrp="1"/>
          </p:cNvSpPr>
          <p:nvPr>
            <p:ph type="sldNum" sz="quarter" idx="12"/>
          </p:nvPr>
        </p:nvSpPr>
        <p:spPr/>
        <p:txBody>
          <a:bodyPr/>
          <a:lstStyle/>
          <a:p>
            <a:fld id="{8BC767A2-A034-4F93-BD5D-42D216AD923A}" type="slidenum">
              <a:rPr lang="en-GB" smtClean="0"/>
              <a:t>‹#›</a:t>
            </a:fld>
            <a:endParaRPr lang="en-GB"/>
          </a:p>
        </p:txBody>
      </p:sp>
    </p:spTree>
    <p:extLst>
      <p:ext uri="{BB962C8B-B14F-4D97-AF65-F5344CB8AC3E}">
        <p14:creationId xmlns:p14="http://schemas.microsoft.com/office/powerpoint/2010/main" val="31981001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66E2D8-0E1F-EAEE-D27D-C63C9BCFC913}"/>
              </a:ext>
            </a:extLst>
          </p:cNvPr>
          <p:cNvSpPr>
            <a:spLocks noGrp="1"/>
          </p:cNvSpPr>
          <p:nvPr>
            <p:ph type="title"/>
          </p:nvPr>
        </p:nvSpPr>
        <p:spPr/>
        <p:txBody>
          <a:bodyPr/>
          <a:lstStyle/>
          <a:p>
            <a:r>
              <a:rPr lang="en-GB"/>
              <a:t>Click to edit Master title style</a:t>
            </a:r>
          </a:p>
        </p:txBody>
      </p:sp>
      <p:sp>
        <p:nvSpPr>
          <p:cNvPr id="3" name="Date Placeholder 2">
            <a:extLst>
              <a:ext uri="{FF2B5EF4-FFF2-40B4-BE49-F238E27FC236}">
                <a16:creationId xmlns:a16="http://schemas.microsoft.com/office/drawing/2014/main" id="{A40CD4A1-3A0A-116B-0680-E210C31D4A02}"/>
              </a:ext>
            </a:extLst>
          </p:cNvPr>
          <p:cNvSpPr>
            <a:spLocks noGrp="1"/>
          </p:cNvSpPr>
          <p:nvPr>
            <p:ph type="dt" sz="half" idx="10"/>
          </p:nvPr>
        </p:nvSpPr>
        <p:spPr/>
        <p:txBody>
          <a:bodyPr/>
          <a:lstStyle/>
          <a:p>
            <a:fld id="{8848CEC2-7650-4302-A1D7-8824342BEED2}" type="datetimeFigureOut">
              <a:rPr lang="en-GB" smtClean="0"/>
              <a:t>17/02/2025</a:t>
            </a:fld>
            <a:endParaRPr lang="en-GB"/>
          </a:p>
        </p:txBody>
      </p:sp>
      <p:sp>
        <p:nvSpPr>
          <p:cNvPr id="4" name="Footer Placeholder 3">
            <a:extLst>
              <a:ext uri="{FF2B5EF4-FFF2-40B4-BE49-F238E27FC236}">
                <a16:creationId xmlns:a16="http://schemas.microsoft.com/office/drawing/2014/main" id="{308E7936-CCF7-A6FB-7C72-D1E14705CB7C}"/>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D485C2CE-4B16-C3BD-F447-47C2F1C20F95}"/>
              </a:ext>
            </a:extLst>
          </p:cNvPr>
          <p:cNvSpPr>
            <a:spLocks noGrp="1"/>
          </p:cNvSpPr>
          <p:nvPr>
            <p:ph type="sldNum" sz="quarter" idx="12"/>
          </p:nvPr>
        </p:nvSpPr>
        <p:spPr/>
        <p:txBody>
          <a:bodyPr/>
          <a:lstStyle/>
          <a:p>
            <a:fld id="{8BC767A2-A034-4F93-BD5D-42D216AD923A}" type="slidenum">
              <a:rPr lang="en-GB" smtClean="0"/>
              <a:t>‹#›</a:t>
            </a:fld>
            <a:endParaRPr lang="en-GB"/>
          </a:p>
        </p:txBody>
      </p:sp>
    </p:spTree>
    <p:extLst>
      <p:ext uri="{BB962C8B-B14F-4D97-AF65-F5344CB8AC3E}">
        <p14:creationId xmlns:p14="http://schemas.microsoft.com/office/powerpoint/2010/main" val="69202236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48F1B07-AFE9-E3FF-0373-B562807B54CC}"/>
              </a:ext>
            </a:extLst>
          </p:cNvPr>
          <p:cNvSpPr>
            <a:spLocks noGrp="1"/>
          </p:cNvSpPr>
          <p:nvPr>
            <p:ph type="dt" sz="half" idx="10"/>
          </p:nvPr>
        </p:nvSpPr>
        <p:spPr/>
        <p:txBody>
          <a:bodyPr/>
          <a:lstStyle/>
          <a:p>
            <a:fld id="{8848CEC2-7650-4302-A1D7-8824342BEED2}" type="datetimeFigureOut">
              <a:rPr lang="en-GB" smtClean="0"/>
              <a:t>17/02/2025</a:t>
            </a:fld>
            <a:endParaRPr lang="en-GB"/>
          </a:p>
        </p:txBody>
      </p:sp>
      <p:sp>
        <p:nvSpPr>
          <p:cNvPr id="3" name="Footer Placeholder 2">
            <a:extLst>
              <a:ext uri="{FF2B5EF4-FFF2-40B4-BE49-F238E27FC236}">
                <a16:creationId xmlns:a16="http://schemas.microsoft.com/office/drawing/2014/main" id="{5DE02E09-0800-0241-8529-821644EF387C}"/>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1602A751-638C-CCC5-FC0E-DD05ED19CFD3}"/>
              </a:ext>
            </a:extLst>
          </p:cNvPr>
          <p:cNvSpPr>
            <a:spLocks noGrp="1"/>
          </p:cNvSpPr>
          <p:nvPr>
            <p:ph type="sldNum" sz="quarter" idx="12"/>
          </p:nvPr>
        </p:nvSpPr>
        <p:spPr/>
        <p:txBody>
          <a:bodyPr/>
          <a:lstStyle/>
          <a:p>
            <a:fld id="{8BC767A2-A034-4F93-BD5D-42D216AD923A}" type="slidenum">
              <a:rPr lang="en-GB" smtClean="0"/>
              <a:t>‹#›</a:t>
            </a:fld>
            <a:endParaRPr lang="en-GB"/>
          </a:p>
        </p:txBody>
      </p:sp>
    </p:spTree>
    <p:extLst>
      <p:ext uri="{BB962C8B-B14F-4D97-AF65-F5344CB8AC3E}">
        <p14:creationId xmlns:p14="http://schemas.microsoft.com/office/powerpoint/2010/main" val="411614872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95FB51-28CD-24FD-BF5E-05899DB05BCD}"/>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Content Placeholder 2">
            <a:extLst>
              <a:ext uri="{FF2B5EF4-FFF2-40B4-BE49-F238E27FC236}">
                <a16:creationId xmlns:a16="http://schemas.microsoft.com/office/drawing/2014/main" id="{7F314A48-711F-9550-66C9-A51AE1A3A2B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Text Placeholder 3">
            <a:extLst>
              <a:ext uri="{FF2B5EF4-FFF2-40B4-BE49-F238E27FC236}">
                <a16:creationId xmlns:a16="http://schemas.microsoft.com/office/drawing/2014/main" id="{63A9CC06-AD47-691E-AA86-D9A70F7DE02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14F4E560-967A-51F6-7C5B-61AC08983DC4}"/>
              </a:ext>
            </a:extLst>
          </p:cNvPr>
          <p:cNvSpPr>
            <a:spLocks noGrp="1"/>
          </p:cNvSpPr>
          <p:nvPr>
            <p:ph type="dt" sz="half" idx="10"/>
          </p:nvPr>
        </p:nvSpPr>
        <p:spPr/>
        <p:txBody>
          <a:bodyPr/>
          <a:lstStyle/>
          <a:p>
            <a:fld id="{8848CEC2-7650-4302-A1D7-8824342BEED2}" type="datetimeFigureOut">
              <a:rPr lang="en-GB" smtClean="0"/>
              <a:t>17/02/2025</a:t>
            </a:fld>
            <a:endParaRPr lang="en-GB"/>
          </a:p>
        </p:txBody>
      </p:sp>
      <p:sp>
        <p:nvSpPr>
          <p:cNvPr id="6" name="Footer Placeholder 5">
            <a:extLst>
              <a:ext uri="{FF2B5EF4-FFF2-40B4-BE49-F238E27FC236}">
                <a16:creationId xmlns:a16="http://schemas.microsoft.com/office/drawing/2014/main" id="{405F2D1A-39C9-9260-3B43-F1C019F8C54E}"/>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D8214124-6352-7DE4-5FA3-9A89654DE87F}"/>
              </a:ext>
            </a:extLst>
          </p:cNvPr>
          <p:cNvSpPr>
            <a:spLocks noGrp="1"/>
          </p:cNvSpPr>
          <p:nvPr>
            <p:ph type="sldNum" sz="quarter" idx="12"/>
          </p:nvPr>
        </p:nvSpPr>
        <p:spPr/>
        <p:txBody>
          <a:bodyPr/>
          <a:lstStyle/>
          <a:p>
            <a:fld id="{8BC767A2-A034-4F93-BD5D-42D216AD923A}" type="slidenum">
              <a:rPr lang="en-GB" smtClean="0"/>
              <a:t>‹#›</a:t>
            </a:fld>
            <a:endParaRPr lang="en-GB"/>
          </a:p>
        </p:txBody>
      </p:sp>
    </p:spTree>
    <p:extLst>
      <p:ext uri="{BB962C8B-B14F-4D97-AF65-F5344CB8AC3E}">
        <p14:creationId xmlns:p14="http://schemas.microsoft.com/office/powerpoint/2010/main" val="28854014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0440F95A-E9E0-42CB-BF47-6C2AE2F02236}" type="datetimeFigureOut">
              <a:rPr lang="en-GB" smtClean="0"/>
              <a:t>17/02/2025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DBE5537-DEE7-4C98-840D-EBCA08785487}" type="slidenum">
              <a:rPr lang="en-GB" smtClean="0"/>
              <a:t>‹#›</a:t>
            </a:fld>
            <a:endParaRPr lang="en-GB"/>
          </a:p>
        </p:txBody>
      </p:sp>
    </p:spTree>
    <p:extLst>
      <p:ext uri="{BB962C8B-B14F-4D97-AF65-F5344CB8AC3E}">
        <p14:creationId xmlns:p14="http://schemas.microsoft.com/office/powerpoint/2010/main" val="42017938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350E5C-1802-FAE6-C4FB-17150099788C}"/>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Picture Placeholder 2">
            <a:extLst>
              <a:ext uri="{FF2B5EF4-FFF2-40B4-BE49-F238E27FC236}">
                <a16:creationId xmlns:a16="http://schemas.microsoft.com/office/drawing/2014/main" id="{6F3CA1C7-8308-9172-F1CD-AA7F164B77B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CDF57E81-A0E2-5A87-B901-A580DEA0AA1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6D27AC55-5583-65D6-7170-1032777E22E0}"/>
              </a:ext>
            </a:extLst>
          </p:cNvPr>
          <p:cNvSpPr>
            <a:spLocks noGrp="1"/>
          </p:cNvSpPr>
          <p:nvPr>
            <p:ph type="dt" sz="half" idx="10"/>
          </p:nvPr>
        </p:nvSpPr>
        <p:spPr/>
        <p:txBody>
          <a:bodyPr/>
          <a:lstStyle/>
          <a:p>
            <a:fld id="{8848CEC2-7650-4302-A1D7-8824342BEED2}" type="datetimeFigureOut">
              <a:rPr lang="en-GB" smtClean="0"/>
              <a:t>17/02/2025</a:t>
            </a:fld>
            <a:endParaRPr lang="en-GB"/>
          </a:p>
        </p:txBody>
      </p:sp>
      <p:sp>
        <p:nvSpPr>
          <p:cNvPr id="6" name="Footer Placeholder 5">
            <a:extLst>
              <a:ext uri="{FF2B5EF4-FFF2-40B4-BE49-F238E27FC236}">
                <a16:creationId xmlns:a16="http://schemas.microsoft.com/office/drawing/2014/main" id="{9AC83441-81BF-D957-755C-8695CC50F582}"/>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504112A4-A30E-5A0D-1331-B26E78D4080A}"/>
              </a:ext>
            </a:extLst>
          </p:cNvPr>
          <p:cNvSpPr>
            <a:spLocks noGrp="1"/>
          </p:cNvSpPr>
          <p:nvPr>
            <p:ph type="sldNum" sz="quarter" idx="12"/>
          </p:nvPr>
        </p:nvSpPr>
        <p:spPr/>
        <p:txBody>
          <a:bodyPr/>
          <a:lstStyle/>
          <a:p>
            <a:fld id="{8BC767A2-A034-4F93-BD5D-42D216AD923A}" type="slidenum">
              <a:rPr lang="en-GB" smtClean="0"/>
              <a:t>‹#›</a:t>
            </a:fld>
            <a:endParaRPr lang="en-GB"/>
          </a:p>
        </p:txBody>
      </p:sp>
    </p:spTree>
    <p:extLst>
      <p:ext uri="{BB962C8B-B14F-4D97-AF65-F5344CB8AC3E}">
        <p14:creationId xmlns:p14="http://schemas.microsoft.com/office/powerpoint/2010/main" val="147235936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E60C3-725C-18BC-02B5-BD6B2D6711A5}"/>
              </a:ext>
            </a:extLst>
          </p:cNvPr>
          <p:cNvSpPr>
            <a:spLocks noGrp="1"/>
          </p:cNvSpPr>
          <p:nvPr>
            <p:ph type="title"/>
          </p:nvPr>
        </p:nvSpPr>
        <p:spPr/>
        <p:txBody>
          <a:bodyPr/>
          <a:lstStyle/>
          <a:p>
            <a:r>
              <a:rPr lang="en-GB"/>
              <a:t>Click to edit Master title style</a:t>
            </a:r>
          </a:p>
        </p:txBody>
      </p:sp>
      <p:sp>
        <p:nvSpPr>
          <p:cNvPr id="3" name="Vertical Text Placeholder 2">
            <a:extLst>
              <a:ext uri="{FF2B5EF4-FFF2-40B4-BE49-F238E27FC236}">
                <a16:creationId xmlns:a16="http://schemas.microsoft.com/office/drawing/2014/main" id="{A44B69B6-8B99-B2BC-39D8-9286E3F9F3D4}"/>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761B8433-6640-ED3E-B264-126DA0A36DB3}"/>
              </a:ext>
            </a:extLst>
          </p:cNvPr>
          <p:cNvSpPr>
            <a:spLocks noGrp="1"/>
          </p:cNvSpPr>
          <p:nvPr>
            <p:ph type="dt" sz="half" idx="10"/>
          </p:nvPr>
        </p:nvSpPr>
        <p:spPr/>
        <p:txBody>
          <a:bodyPr/>
          <a:lstStyle/>
          <a:p>
            <a:fld id="{8848CEC2-7650-4302-A1D7-8824342BEED2}" type="datetimeFigureOut">
              <a:rPr lang="en-GB" smtClean="0"/>
              <a:t>17/02/2025</a:t>
            </a:fld>
            <a:endParaRPr lang="en-GB"/>
          </a:p>
        </p:txBody>
      </p:sp>
      <p:sp>
        <p:nvSpPr>
          <p:cNvPr id="5" name="Footer Placeholder 4">
            <a:extLst>
              <a:ext uri="{FF2B5EF4-FFF2-40B4-BE49-F238E27FC236}">
                <a16:creationId xmlns:a16="http://schemas.microsoft.com/office/drawing/2014/main" id="{AE31212A-B82A-AA8B-6055-7AAFFD09433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6A68297-F354-035C-B7DA-57D54FDB104C}"/>
              </a:ext>
            </a:extLst>
          </p:cNvPr>
          <p:cNvSpPr>
            <a:spLocks noGrp="1"/>
          </p:cNvSpPr>
          <p:nvPr>
            <p:ph type="sldNum" sz="quarter" idx="12"/>
          </p:nvPr>
        </p:nvSpPr>
        <p:spPr/>
        <p:txBody>
          <a:bodyPr/>
          <a:lstStyle/>
          <a:p>
            <a:fld id="{8BC767A2-A034-4F93-BD5D-42D216AD923A}" type="slidenum">
              <a:rPr lang="en-GB" smtClean="0"/>
              <a:t>‹#›</a:t>
            </a:fld>
            <a:endParaRPr lang="en-GB"/>
          </a:p>
        </p:txBody>
      </p:sp>
    </p:spTree>
    <p:extLst>
      <p:ext uri="{BB962C8B-B14F-4D97-AF65-F5344CB8AC3E}">
        <p14:creationId xmlns:p14="http://schemas.microsoft.com/office/powerpoint/2010/main" val="113098782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7125B46-47CF-1356-763C-20D9B1EAAAEC}"/>
              </a:ext>
            </a:extLst>
          </p:cNvPr>
          <p:cNvSpPr>
            <a:spLocks noGrp="1"/>
          </p:cNvSpPr>
          <p:nvPr>
            <p:ph type="title" orient="vert"/>
          </p:nvPr>
        </p:nvSpPr>
        <p:spPr>
          <a:xfrm>
            <a:off x="8724900" y="365125"/>
            <a:ext cx="2628900" cy="5811838"/>
          </a:xfrm>
        </p:spPr>
        <p:txBody>
          <a:bodyPr vert="eaVert"/>
          <a:lstStyle/>
          <a:p>
            <a:r>
              <a:rPr lang="en-GB"/>
              <a:t>Click to edit Master title style</a:t>
            </a:r>
          </a:p>
        </p:txBody>
      </p:sp>
      <p:sp>
        <p:nvSpPr>
          <p:cNvPr id="3" name="Vertical Text Placeholder 2">
            <a:extLst>
              <a:ext uri="{FF2B5EF4-FFF2-40B4-BE49-F238E27FC236}">
                <a16:creationId xmlns:a16="http://schemas.microsoft.com/office/drawing/2014/main" id="{A6B6AF9C-FD94-1E15-DF97-90E13E1A8DB6}"/>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89F0ADC5-8359-18F8-7226-7A2DA79E668A}"/>
              </a:ext>
            </a:extLst>
          </p:cNvPr>
          <p:cNvSpPr>
            <a:spLocks noGrp="1"/>
          </p:cNvSpPr>
          <p:nvPr>
            <p:ph type="dt" sz="half" idx="10"/>
          </p:nvPr>
        </p:nvSpPr>
        <p:spPr/>
        <p:txBody>
          <a:bodyPr/>
          <a:lstStyle/>
          <a:p>
            <a:fld id="{8848CEC2-7650-4302-A1D7-8824342BEED2}" type="datetimeFigureOut">
              <a:rPr lang="en-GB" smtClean="0"/>
              <a:t>17/02/2025</a:t>
            </a:fld>
            <a:endParaRPr lang="en-GB"/>
          </a:p>
        </p:txBody>
      </p:sp>
      <p:sp>
        <p:nvSpPr>
          <p:cNvPr id="5" name="Footer Placeholder 4">
            <a:extLst>
              <a:ext uri="{FF2B5EF4-FFF2-40B4-BE49-F238E27FC236}">
                <a16:creationId xmlns:a16="http://schemas.microsoft.com/office/drawing/2014/main" id="{D6CDFE7B-B537-7005-36F8-D2B05F6B3CA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645C8B7-C40B-E523-B7CE-59760F8A469C}"/>
              </a:ext>
            </a:extLst>
          </p:cNvPr>
          <p:cNvSpPr>
            <a:spLocks noGrp="1"/>
          </p:cNvSpPr>
          <p:nvPr>
            <p:ph type="sldNum" sz="quarter" idx="12"/>
          </p:nvPr>
        </p:nvSpPr>
        <p:spPr/>
        <p:txBody>
          <a:bodyPr/>
          <a:lstStyle/>
          <a:p>
            <a:fld id="{8BC767A2-A034-4F93-BD5D-42D216AD923A}" type="slidenum">
              <a:rPr lang="en-GB" smtClean="0"/>
              <a:t>‹#›</a:t>
            </a:fld>
            <a:endParaRPr lang="en-GB"/>
          </a:p>
        </p:txBody>
      </p:sp>
    </p:spTree>
    <p:extLst>
      <p:ext uri="{BB962C8B-B14F-4D97-AF65-F5344CB8AC3E}">
        <p14:creationId xmlns:p14="http://schemas.microsoft.com/office/powerpoint/2010/main" val="9249289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122363"/>
            <a:ext cx="10363200" cy="2387600"/>
          </a:xfrm>
        </p:spPr>
        <p:txBody>
          <a:bodyPr anchor="b"/>
          <a:lstStyle>
            <a:lvl1pPr algn="ctr">
              <a:defRPr sz="6000"/>
            </a:lvl1pPr>
          </a:lstStyle>
          <a:p>
            <a:r>
              <a:rPr lang="en-GB"/>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188" indent="0" algn="ctr">
              <a:buNone/>
              <a:defRPr sz="2000"/>
            </a:lvl2pPr>
            <a:lvl3pPr marL="914377" indent="0" algn="ctr">
              <a:buNone/>
              <a:defRPr sz="1800"/>
            </a:lvl3pPr>
            <a:lvl4pPr marL="1371565" indent="0" algn="ctr">
              <a:buNone/>
              <a:defRPr sz="1600"/>
            </a:lvl4pPr>
            <a:lvl5pPr marL="1828754" indent="0" algn="ctr">
              <a:buNone/>
              <a:defRPr sz="1600"/>
            </a:lvl5pPr>
            <a:lvl6pPr marL="2285942" indent="0" algn="ctr">
              <a:buNone/>
              <a:defRPr sz="1600"/>
            </a:lvl6pPr>
            <a:lvl7pPr marL="2743131" indent="0" algn="ctr">
              <a:buNone/>
              <a:defRPr sz="1600"/>
            </a:lvl7pPr>
            <a:lvl8pPr marL="3200319" indent="0" algn="ctr">
              <a:buNone/>
              <a:defRPr sz="1600"/>
            </a:lvl8pPr>
            <a:lvl9pPr marL="3657507" indent="0" algn="ctr">
              <a:buNone/>
              <a:defRPr sz="1600"/>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AF0BBDB0-BB39-49E3-B25B-8669BBF4F002}" type="datetimeFigureOut">
              <a:rPr lang="en-GB" smtClean="0"/>
              <a:t>17/02/2025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313516E-889D-46A0-B1D4-B8685FE744CF}" type="slidenum">
              <a:rPr lang="en-GB" smtClean="0"/>
              <a:t>‹#›</a:t>
            </a:fld>
            <a:endParaRPr lang="en-GB"/>
          </a:p>
        </p:txBody>
      </p:sp>
    </p:spTree>
    <p:extLst>
      <p:ext uri="{BB962C8B-B14F-4D97-AF65-F5344CB8AC3E}">
        <p14:creationId xmlns:p14="http://schemas.microsoft.com/office/powerpoint/2010/main" val="353260703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AF0BBDB0-BB39-49E3-B25B-8669BBF4F002}" type="datetimeFigureOut">
              <a:rPr lang="en-GB" smtClean="0"/>
              <a:t>17/02/2025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313516E-889D-46A0-B1D4-B8685FE744CF}" type="slidenum">
              <a:rPr lang="en-GB" smtClean="0"/>
              <a:t>‹#›</a:t>
            </a:fld>
            <a:endParaRPr lang="en-GB"/>
          </a:p>
        </p:txBody>
      </p:sp>
    </p:spTree>
    <p:extLst>
      <p:ext uri="{BB962C8B-B14F-4D97-AF65-F5344CB8AC3E}">
        <p14:creationId xmlns:p14="http://schemas.microsoft.com/office/powerpoint/2010/main" val="162379266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lvl1pPr>
          </a:lstStyle>
          <a:p>
            <a:r>
              <a:rPr lang="en-GB"/>
              <a:t>Click to edit Master title style</a:t>
            </a:r>
            <a:endParaRPr lang="en-US" dirty="0"/>
          </a:p>
        </p:txBody>
      </p:sp>
      <p:sp>
        <p:nvSpPr>
          <p:cNvPr id="3" name="Text Placeholder 2"/>
          <p:cNvSpPr>
            <a:spLocks noGrp="1"/>
          </p:cNvSpPr>
          <p:nvPr>
            <p:ph type="body" idx="1"/>
          </p:nvPr>
        </p:nvSpPr>
        <p:spPr>
          <a:xfrm>
            <a:off x="831851" y="4589464"/>
            <a:ext cx="10515600" cy="1500187"/>
          </a:xfrm>
        </p:spPr>
        <p:txBody>
          <a:bodyPr/>
          <a:lstStyle>
            <a:lvl1pPr marL="0" indent="0">
              <a:buNone/>
              <a:defRPr sz="2400">
                <a:solidFill>
                  <a:schemeClr val="tx1"/>
                </a:solidFill>
              </a:defRPr>
            </a:lvl1pPr>
            <a:lvl2pPr marL="457188" indent="0">
              <a:buNone/>
              <a:defRPr sz="2000">
                <a:solidFill>
                  <a:schemeClr val="tx1">
                    <a:tint val="75000"/>
                  </a:schemeClr>
                </a:solidFill>
              </a:defRPr>
            </a:lvl2pPr>
            <a:lvl3pPr marL="914377" indent="0">
              <a:buNone/>
              <a:defRPr sz="1800">
                <a:solidFill>
                  <a:schemeClr val="tx1">
                    <a:tint val="75000"/>
                  </a:schemeClr>
                </a:solidFill>
              </a:defRPr>
            </a:lvl3pPr>
            <a:lvl4pPr marL="1371565" indent="0">
              <a:buNone/>
              <a:defRPr sz="1600">
                <a:solidFill>
                  <a:schemeClr val="tx1">
                    <a:tint val="75000"/>
                  </a:schemeClr>
                </a:solidFill>
              </a:defRPr>
            </a:lvl4pPr>
            <a:lvl5pPr marL="1828754" indent="0">
              <a:buNone/>
              <a:defRPr sz="1600">
                <a:solidFill>
                  <a:schemeClr val="tx1">
                    <a:tint val="75000"/>
                  </a:schemeClr>
                </a:solidFill>
              </a:defRPr>
            </a:lvl5pPr>
            <a:lvl6pPr marL="2285942" indent="0">
              <a:buNone/>
              <a:defRPr sz="1600">
                <a:solidFill>
                  <a:schemeClr val="tx1">
                    <a:tint val="75000"/>
                  </a:schemeClr>
                </a:solidFill>
              </a:defRPr>
            </a:lvl6pPr>
            <a:lvl7pPr marL="2743131" indent="0">
              <a:buNone/>
              <a:defRPr sz="1600">
                <a:solidFill>
                  <a:schemeClr val="tx1">
                    <a:tint val="75000"/>
                  </a:schemeClr>
                </a:solidFill>
              </a:defRPr>
            </a:lvl7pPr>
            <a:lvl8pPr marL="3200319" indent="0">
              <a:buNone/>
              <a:defRPr sz="1600">
                <a:solidFill>
                  <a:schemeClr val="tx1">
                    <a:tint val="75000"/>
                  </a:schemeClr>
                </a:solidFill>
              </a:defRPr>
            </a:lvl8pPr>
            <a:lvl9pPr marL="3657507"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AF0BBDB0-BB39-49E3-B25B-8669BBF4F002}" type="datetimeFigureOut">
              <a:rPr lang="en-GB" smtClean="0"/>
              <a:t>17/02/2025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313516E-889D-46A0-B1D4-B8685FE744CF}" type="slidenum">
              <a:rPr lang="en-GB" smtClean="0"/>
              <a:t>‹#›</a:t>
            </a:fld>
            <a:endParaRPr lang="en-GB"/>
          </a:p>
        </p:txBody>
      </p:sp>
    </p:spTree>
    <p:extLst>
      <p:ext uri="{BB962C8B-B14F-4D97-AF65-F5344CB8AC3E}">
        <p14:creationId xmlns:p14="http://schemas.microsoft.com/office/powerpoint/2010/main" val="24732878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AF0BBDB0-BB39-49E3-B25B-8669BBF4F002}" type="datetimeFigureOut">
              <a:rPr lang="en-GB" smtClean="0"/>
              <a:t>17/02/2025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2313516E-889D-46A0-B1D4-B8685FE744CF}" type="slidenum">
              <a:rPr lang="en-GB" smtClean="0"/>
              <a:t>‹#›</a:t>
            </a:fld>
            <a:endParaRPr lang="en-GB"/>
          </a:p>
        </p:txBody>
      </p:sp>
    </p:spTree>
    <p:extLst>
      <p:ext uri="{BB962C8B-B14F-4D97-AF65-F5344CB8AC3E}">
        <p14:creationId xmlns:p14="http://schemas.microsoft.com/office/powerpoint/2010/main" val="309108048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p:spPr>
        <p:txBody>
          <a:bodyPr/>
          <a:lstStyle/>
          <a:p>
            <a:r>
              <a:rPr lang="en-GB"/>
              <a:t>Click to edit Master title style</a:t>
            </a:r>
            <a:endParaRPr lang="en-US" dirty="0"/>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188" indent="0">
              <a:buNone/>
              <a:defRPr sz="2000" b="1"/>
            </a:lvl2pPr>
            <a:lvl3pPr marL="914377" indent="0">
              <a:buNone/>
              <a:defRPr sz="1800" b="1"/>
            </a:lvl3pPr>
            <a:lvl4pPr marL="1371565" indent="0">
              <a:buNone/>
              <a:defRPr sz="1600" b="1"/>
            </a:lvl4pPr>
            <a:lvl5pPr marL="1828754" indent="0">
              <a:buNone/>
              <a:defRPr sz="1600" b="1"/>
            </a:lvl5pPr>
            <a:lvl6pPr marL="2285942" indent="0">
              <a:buNone/>
              <a:defRPr sz="1600" b="1"/>
            </a:lvl6pPr>
            <a:lvl7pPr marL="2743131" indent="0">
              <a:buNone/>
              <a:defRPr sz="1600" b="1"/>
            </a:lvl7pPr>
            <a:lvl8pPr marL="3200319" indent="0">
              <a:buNone/>
              <a:defRPr sz="1600" b="1"/>
            </a:lvl8pPr>
            <a:lvl9pPr marL="3657507" indent="0">
              <a:buNone/>
              <a:defRPr sz="1600" b="1"/>
            </a:lvl9pPr>
          </a:lstStyle>
          <a:p>
            <a:pPr lvl="0"/>
            <a:r>
              <a:rPr lang="en-GB"/>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lvl1pPr>
            <a:lvl2pPr marL="457188" indent="0">
              <a:buNone/>
              <a:defRPr sz="2000" b="1"/>
            </a:lvl2pPr>
            <a:lvl3pPr marL="914377" indent="0">
              <a:buNone/>
              <a:defRPr sz="1800" b="1"/>
            </a:lvl3pPr>
            <a:lvl4pPr marL="1371565" indent="0">
              <a:buNone/>
              <a:defRPr sz="1600" b="1"/>
            </a:lvl4pPr>
            <a:lvl5pPr marL="1828754" indent="0">
              <a:buNone/>
              <a:defRPr sz="1600" b="1"/>
            </a:lvl5pPr>
            <a:lvl6pPr marL="2285942" indent="0">
              <a:buNone/>
              <a:defRPr sz="1600" b="1"/>
            </a:lvl6pPr>
            <a:lvl7pPr marL="2743131" indent="0">
              <a:buNone/>
              <a:defRPr sz="1600" b="1"/>
            </a:lvl7pPr>
            <a:lvl8pPr marL="3200319" indent="0">
              <a:buNone/>
              <a:defRPr sz="1600" b="1"/>
            </a:lvl8pPr>
            <a:lvl9pPr marL="3657507"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2201"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AF0BBDB0-BB39-49E3-B25B-8669BBF4F002}" type="datetimeFigureOut">
              <a:rPr lang="en-GB" smtClean="0"/>
              <a:t>17/02/2025</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2313516E-889D-46A0-B1D4-B8685FE744CF}" type="slidenum">
              <a:rPr lang="en-GB" smtClean="0"/>
              <a:t>‹#›</a:t>
            </a:fld>
            <a:endParaRPr lang="en-GB"/>
          </a:p>
        </p:txBody>
      </p:sp>
    </p:spTree>
    <p:extLst>
      <p:ext uri="{BB962C8B-B14F-4D97-AF65-F5344CB8AC3E}">
        <p14:creationId xmlns:p14="http://schemas.microsoft.com/office/powerpoint/2010/main" val="405967508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AF0BBDB0-BB39-49E3-B25B-8669BBF4F002}" type="datetimeFigureOut">
              <a:rPr lang="en-GB" smtClean="0"/>
              <a:t>17/02/2025</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2313516E-889D-46A0-B1D4-B8685FE744CF}" type="slidenum">
              <a:rPr lang="en-GB" smtClean="0"/>
              <a:t>‹#›</a:t>
            </a:fld>
            <a:endParaRPr lang="en-GB"/>
          </a:p>
        </p:txBody>
      </p:sp>
    </p:spTree>
    <p:extLst>
      <p:ext uri="{BB962C8B-B14F-4D97-AF65-F5344CB8AC3E}">
        <p14:creationId xmlns:p14="http://schemas.microsoft.com/office/powerpoint/2010/main" val="106025308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F0BBDB0-BB39-49E3-B25B-8669BBF4F002}" type="datetimeFigureOut">
              <a:rPr lang="en-GB" smtClean="0"/>
              <a:t>17/02/2025</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2313516E-889D-46A0-B1D4-B8685FE744CF}" type="slidenum">
              <a:rPr lang="en-GB" smtClean="0"/>
              <a:t>‹#›</a:t>
            </a:fld>
            <a:endParaRPr lang="en-GB"/>
          </a:p>
        </p:txBody>
      </p:sp>
    </p:spTree>
    <p:extLst>
      <p:ext uri="{BB962C8B-B14F-4D97-AF65-F5344CB8AC3E}">
        <p14:creationId xmlns:p14="http://schemas.microsoft.com/office/powerpoint/2010/main" val="1809776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440F95A-E9E0-42CB-BF47-6C2AE2F02236}" type="datetimeFigureOut">
              <a:rPr lang="en-GB" smtClean="0"/>
              <a:t>17/02/2025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DBE5537-DEE7-4C98-840D-EBCA08785487}" type="slidenum">
              <a:rPr lang="en-GB" smtClean="0"/>
              <a:t>‹#›</a:t>
            </a:fld>
            <a:endParaRPr lang="en-GB"/>
          </a:p>
        </p:txBody>
      </p:sp>
    </p:spTree>
    <p:extLst>
      <p:ext uri="{BB962C8B-B14F-4D97-AF65-F5344CB8AC3E}">
        <p14:creationId xmlns:p14="http://schemas.microsoft.com/office/powerpoint/2010/main" val="404652187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dirty="0"/>
          </a:p>
        </p:txBody>
      </p:sp>
      <p:sp>
        <p:nvSpPr>
          <p:cNvPr id="3" name="Content Placeholder 2"/>
          <p:cNvSpPr>
            <a:spLocks noGrp="1"/>
          </p:cNvSpPr>
          <p:nvPr>
            <p:ph idx="1"/>
          </p:nvPr>
        </p:nvSpPr>
        <p:spPr>
          <a:xfrm>
            <a:off x="5183188"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188" indent="0">
              <a:buNone/>
              <a:defRPr sz="1400"/>
            </a:lvl2pPr>
            <a:lvl3pPr marL="914377" indent="0">
              <a:buNone/>
              <a:defRPr sz="1200"/>
            </a:lvl3pPr>
            <a:lvl4pPr marL="1371565" indent="0">
              <a:buNone/>
              <a:defRPr sz="1000"/>
            </a:lvl4pPr>
            <a:lvl5pPr marL="1828754" indent="0">
              <a:buNone/>
              <a:defRPr sz="1000"/>
            </a:lvl5pPr>
            <a:lvl6pPr marL="2285942" indent="0">
              <a:buNone/>
              <a:defRPr sz="1000"/>
            </a:lvl6pPr>
            <a:lvl7pPr marL="2743131" indent="0">
              <a:buNone/>
              <a:defRPr sz="1000"/>
            </a:lvl7pPr>
            <a:lvl8pPr marL="3200319" indent="0">
              <a:buNone/>
              <a:defRPr sz="1000"/>
            </a:lvl8pPr>
            <a:lvl9pPr marL="3657507"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AF0BBDB0-BB39-49E3-B25B-8669BBF4F002}" type="datetimeFigureOut">
              <a:rPr lang="en-GB" smtClean="0"/>
              <a:t>17/02/2025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2313516E-889D-46A0-B1D4-B8685FE744CF}" type="slidenum">
              <a:rPr lang="en-GB" smtClean="0"/>
              <a:t>‹#›</a:t>
            </a:fld>
            <a:endParaRPr lang="en-GB"/>
          </a:p>
        </p:txBody>
      </p:sp>
    </p:spTree>
    <p:extLst>
      <p:ext uri="{BB962C8B-B14F-4D97-AF65-F5344CB8AC3E}">
        <p14:creationId xmlns:p14="http://schemas.microsoft.com/office/powerpoint/2010/main" val="193116239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dirty="0"/>
          </a:p>
        </p:txBody>
      </p:sp>
      <p:sp>
        <p:nvSpPr>
          <p:cNvPr id="3" name="Picture Placeholder 2"/>
          <p:cNvSpPr>
            <a:spLocks noGrp="1" noChangeAspect="1"/>
          </p:cNvSpPr>
          <p:nvPr>
            <p:ph type="pic" idx="1"/>
          </p:nvPr>
        </p:nvSpPr>
        <p:spPr>
          <a:xfrm>
            <a:off x="5183188" y="987426"/>
            <a:ext cx="6172200" cy="4873625"/>
          </a:xfrm>
        </p:spPr>
        <p:txBody>
          <a:bodyPr anchor="t"/>
          <a:lstStyle>
            <a:lvl1pPr marL="0" indent="0">
              <a:buNone/>
              <a:defRPr sz="3200"/>
            </a:lvl1pPr>
            <a:lvl2pPr marL="457188" indent="0">
              <a:buNone/>
              <a:defRPr sz="2800"/>
            </a:lvl2pPr>
            <a:lvl3pPr marL="914377" indent="0">
              <a:buNone/>
              <a:defRPr sz="2400"/>
            </a:lvl3pPr>
            <a:lvl4pPr marL="1371565" indent="0">
              <a:buNone/>
              <a:defRPr sz="2000"/>
            </a:lvl4pPr>
            <a:lvl5pPr marL="1828754" indent="0">
              <a:buNone/>
              <a:defRPr sz="2000"/>
            </a:lvl5pPr>
            <a:lvl6pPr marL="2285942" indent="0">
              <a:buNone/>
              <a:defRPr sz="2000"/>
            </a:lvl6pPr>
            <a:lvl7pPr marL="2743131" indent="0">
              <a:buNone/>
              <a:defRPr sz="2000"/>
            </a:lvl7pPr>
            <a:lvl8pPr marL="3200319" indent="0">
              <a:buNone/>
              <a:defRPr sz="2000"/>
            </a:lvl8pPr>
            <a:lvl9pPr marL="3657507"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188" indent="0">
              <a:buNone/>
              <a:defRPr sz="1400"/>
            </a:lvl2pPr>
            <a:lvl3pPr marL="914377" indent="0">
              <a:buNone/>
              <a:defRPr sz="1200"/>
            </a:lvl3pPr>
            <a:lvl4pPr marL="1371565" indent="0">
              <a:buNone/>
              <a:defRPr sz="1000"/>
            </a:lvl4pPr>
            <a:lvl5pPr marL="1828754" indent="0">
              <a:buNone/>
              <a:defRPr sz="1000"/>
            </a:lvl5pPr>
            <a:lvl6pPr marL="2285942" indent="0">
              <a:buNone/>
              <a:defRPr sz="1000"/>
            </a:lvl6pPr>
            <a:lvl7pPr marL="2743131" indent="0">
              <a:buNone/>
              <a:defRPr sz="1000"/>
            </a:lvl7pPr>
            <a:lvl8pPr marL="3200319" indent="0">
              <a:buNone/>
              <a:defRPr sz="1000"/>
            </a:lvl8pPr>
            <a:lvl9pPr marL="3657507"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AF0BBDB0-BB39-49E3-B25B-8669BBF4F002}" type="datetimeFigureOut">
              <a:rPr lang="en-GB" smtClean="0"/>
              <a:t>17/02/2025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2313516E-889D-46A0-B1D4-B8685FE744CF}" type="slidenum">
              <a:rPr lang="en-GB" smtClean="0"/>
              <a:t>‹#›</a:t>
            </a:fld>
            <a:endParaRPr lang="en-GB"/>
          </a:p>
        </p:txBody>
      </p:sp>
    </p:spTree>
    <p:extLst>
      <p:ext uri="{BB962C8B-B14F-4D97-AF65-F5344CB8AC3E}">
        <p14:creationId xmlns:p14="http://schemas.microsoft.com/office/powerpoint/2010/main" val="242607117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AF0BBDB0-BB39-49E3-B25B-8669BBF4F002}" type="datetimeFigureOut">
              <a:rPr lang="en-GB" smtClean="0"/>
              <a:t>17/02/2025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313516E-889D-46A0-B1D4-B8685FE744CF}" type="slidenum">
              <a:rPr lang="en-GB" smtClean="0"/>
              <a:t>‹#›</a:t>
            </a:fld>
            <a:endParaRPr lang="en-GB"/>
          </a:p>
        </p:txBody>
      </p:sp>
    </p:spTree>
    <p:extLst>
      <p:ext uri="{BB962C8B-B14F-4D97-AF65-F5344CB8AC3E}">
        <p14:creationId xmlns:p14="http://schemas.microsoft.com/office/powerpoint/2010/main" val="151311577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AF0BBDB0-BB39-49E3-B25B-8669BBF4F002}" type="datetimeFigureOut">
              <a:rPr lang="en-GB" smtClean="0"/>
              <a:t>17/02/2025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313516E-889D-46A0-B1D4-B8685FE744CF}" type="slidenum">
              <a:rPr lang="en-GB" smtClean="0"/>
              <a:t>‹#›</a:t>
            </a:fld>
            <a:endParaRPr lang="en-GB"/>
          </a:p>
        </p:txBody>
      </p:sp>
    </p:spTree>
    <p:extLst>
      <p:ext uri="{BB962C8B-B14F-4D97-AF65-F5344CB8AC3E}">
        <p14:creationId xmlns:p14="http://schemas.microsoft.com/office/powerpoint/2010/main" val="30876341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p:txBody>
          <a:bodyPr/>
          <a:lstStyle/>
          <a:p>
            <a:fld id="{0440F95A-E9E0-42CB-BF47-6C2AE2F02236}" type="datetimeFigureOut">
              <a:rPr lang="en-GB" smtClean="0"/>
              <a:t>17/02/2025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DBE5537-DEE7-4C98-840D-EBCA08785487}" type="slidenum">
              <a:rPr lang="en-GB" smtClean="0"/>
              <a:t>‹#›</a:t>
            </a:fld>
            <a:endParaRPr lang="en-GB"/>
          </a:p>
        </p:txBody>
      </p:sp>
    </p:spTree>
    <p:extLst>
      <p:ext uri="{BB962C8B-B14F-4D97-AF65-F5344CB8AC3E}">
        <p14:creationId xmlns:p14="http://schemas.microsoft.com/office/powerpoint/2010/main" val="18243723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p:cNvSpPr>
            <a:spLocks noGrp="1"/>
          </p:cNvSpPr>
          <p:nvPr>
            <p:ph type="dt" sz="half" idx="10"/>
          </p:nvPr>
        </p:nvSpPr>
        <p:spPr/>
        <p:txBody>
          <a:bodyPr/>
          <a:lstStyle/>
          <a:p>
            <a:fld id="{0440F95A-E9E0-42CB-BF47-6C2AE2F02236}" type="datetimeFigureOut">
              <a:rPr lang="en-GB" smtClean="0"/>
              <a:t>17/02/2025</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1DBE5537-DEE7-4C98-840D-EBCA08785487}" type="slidenum">
              <a:rPr lang="en-GB" smtClean="0"/>
              <a:t>‹#›</a:t>
            </a:fld>
            <a:endParaRPr lang="en-GB"/>
          </a:p>
        </p:txBody>
      </p:sp>
    </p:spTree>
    <p:extLst>
      <p:ext uri="{BB962C8B-B14F-4D97-AF65-F5344CB8AC3E}">
        <p14:creationId xmlns:p14="http://schemas.microsoft.com/office/powerpoint/2010/main" val="14449472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2"/>
          <p:cNvSpPr>
            <a:spLocks noGrp="1"/>
          </p:cNvSpPr>
          <p:nvPr>
            <p:ph type="dt" sz="half" idx="10"/>
          </p:nvPr>
        </p:nvSpPr>
        <p:spPr/>
        <p:txBody>
          <a:bodyPr/>
          <a:lstStyle/>
          <a:p>
            <a:fld id="{0440F95A-E9E0-42CB-BF47-6C2AE2F02236}" type="datetimeFigureOut">
              <a:rPr lang="en-GB" smtClean="0"/>
              <a:t>17/02/2025</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1DBE5537-DEE7-4C98-840D-EBCA08785487}" type="slidenum">
              <a:rPr lang="en-GB" smtClean="0"/>
              <a:t>‹#›</a:t>
            </a:fld>
            <a:endParaRPr lang="en-GB"/>
          </a:p>
        </p:txBody>
      </p:sp>
    </p:spTree>
    <p:extLst>
      <p:ext uri="{BB962C8B-B14F-4D97-AF65-F5344CB8AC3E}">
        <p14:creationId xmlns:p14="http://schemas.microsoft.com/office/powerpoint/2010/main" val="8746036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440F95A-E9E0-42CB-BF47-6C2AE2F02236}" type="datetimeFigureOut">
              <a:rPr lang="en-GB" smtClean="0"/>
              <a:t>17/02/2025</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1DBE5537-DEE7-4C98-840D-EBCA08785487}" type="slidenum">
              <a:rPr lang="en-GB" smtClean="0"/>
              <a:t>‹#›</a:t>
            </a:fld>
            <a:endParaRPr lang="en-GB"/>
          </a:p>
        </p:txBody>
      </p:sp>
    </p:spTree>
    <p:extLst>
      <p:ext uri="{BB962C8B-B14F-4D97-AF65-F5344CB8AC3E}">
        <p14:creationId xmlns:p14="http://schemas.microsoft.com/office/powerpoint/2010/main" val="40787481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440F95A-E9E0-42CB-BF47-6C2AE2F02236}" type="datetimeFigureOut">
              <a:rPr lang="en-GB" smtClean="0"/>
              <a:t>17/02/2025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DBE5537-DEE7-4C98-840D-EBCA08785487}" type="slidenum">
              <a:rPr lang="en-GB" smtClean="0"/>
              <a:t>‹#›</a:t>
            </a:fld>
            <a:endParaRPr lang="en-GB"/>
          </a:p>
        </p:txBody>
      </p:sp>
    </p:spTree>
    <p:extLst>
      <p:ext uri="{BB962C8B-B14F-4D97-AF65-F5344CB8AC3E}">
        <p14:creationId xmlns:p14="http://schemas.microsoft.com/office/powerpoint/2010/main" val="4674064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440F95A-E9E0-42CB-BF47-6C2AE2F02236}" type="datetimeFigureOut">
              <a:rPr lang="en-GB" smtClean="0"/>
              <a:t>17/02/2025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DBE5537-DEE7-4C98-840D-EBCA08785487}" type="slidenum">
              <a:rPr lang="en-GB" smtClean="0"/>
              <a:t>‹#›</a:t>
            </a:fld>
            <a:endParaRPr lang="en-GB"/>
          </a:p>
        </p:txBody>
      </p:sp>
    </p:spTree>
    <p:extLst>
      <p:ext uri="{BB962C8B-B14F-4D97-AF65-F5344CB8AC3E}">
        <p14:creationId xmlns:p14="http://schemas.microsoft.com/office/powerpoint/2010/main" val="36814625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440F95A-E9E0-42CB-BF47-6C2AE2F02236}" type="datetimeFigureOut">
              <a:rPr lang="en-GB" smtClean="0"/>
              <a:t>17/02/2025</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DBE5537-DEE7-4C98-840D-EBCA08785487}" type="slidenum">
              <a:rPr lang="en-GB" smtClean="0"/>
              <a:t>‹#›</a:t>
            </a:fld>
            <a:endParaRPr lang="en-GB"/>
          </a:p>
        </p:txBody>
      </p:sp>
    </p:spTree>
    <p:extLst>
      <p:ext uri="{BB962C8B-B14F-4D97-AF65-F5344CB8AC3E}">
        <p14:creationId xmlns:p14="http://schemas.microsoft.com/office/powerpoint/2010/main" val="22331334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67843E2-4225-80D5-3625-B68D28EC7A4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p>
        </p:txBody>
      </p:sp>
      <p:sp>
        <p:nvSpPr>
          <p:cNvPr id="3" name="Text Placeholder 2">
            <a:extLst>
              <a:ext uri="{FF2B5EF4-FFF2-40B4-BE49-F238E27FC236}">
                <a16:creationId xmlns:a16="http://schemas.microsoft.com/office/drawing/2014/main" id="{5F5EA509-5045-7FA2-8E74-26EBD46B6DF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9E4C9F33-8FD5-0796-5B7D-8835AFF274C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848CEC2-7650-4302-A1D7-8824342BEED2}" type="datetimeFigureOut">
              <a:rPr lang="en-GB" smtClean="0"/>
              <a:t>17/02/2025</a:t>
            </a:fld>
            <a:endParaRPr lang="en-GB"/>
          </a:p>
        </p:txBody>
      </p:sp>
      <p:sp>
        <p:nvSpPr>
          <p:cNvPr id="5" name="Footer Placeholder 4">
            <a:extLst>
              <a:ext uri="{FF2B5EF4-FFF2-40B4-BE49-F238E27FC236}">
                <a16:creationId xmlns:a16="http://schemas.microsoft.com/office/drawing/2014/main" id="{8A2081D5-6BBA-9943-7572-E2FBA72E195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EDE843B2-3041-EE56-0C1F-C5146AEFAA1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BC767A2-A034-4F93-BD5D-42D216AD923A}" type="slidenum">
              <a:rPr lang="en-GB" smtClean="0"/>
              <a:t>‹#›</a:t>
            </a:fld>
            <a:endParaRPr lang="en-GB"/>
          </a:p>
        </p:txBody>
      </p:sp>
    </p:spTree>
    <p:extLst>
      <p:ext uri="{BB962C8B-B14F-4D97-AF65-F5344CB8AC3E}">
        <p14:creationId xmlns:p14="http://schemas.microsoft.com/office/powerpoint/2010/main" val="378451885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F0BBDB0-BB39-49E3-B25B-8669BBF4F002}" type="datetimeFigureOut">
              <a:rPr lang="en-GB" smtClean="0"/>
              <a:t>17/02/2025</a:t>
            </a:fld>
            <a:endParaRPr lang="en-GB"/>
          </a:p>
        </p:txBody>
      </p:sp>
      <p:sp>
        <p:nvSpPr>
          <p:cNvPr id="5" name="Footer Placeholder 4"/>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313516E-889D-46A0-B1D4-B8685FE744CF}" type="slidenum">
              <a:rPr lang="en-GB" smtClean="0"/>
              <a:t>‹#›</a:t>
            </a:fld>
            <a:endParaRPr lang="en-GB"/>
          </a:p>
        </p:txBody>
      </p:sp>
    </p:spTree>
    <p:extLst>
      <p:ext uri="{BB962C8B-B14F-4D97-AF65-F5344CB8AC3E}">
        <p14:creationId xmlns:p14="http://schemas.microsoft.com/office/powerpoint/2010/main" val="68695357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8"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5"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1"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8"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5"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2"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19" algn="l" defTabSz="914377" rtl="0" eaLnBrk="1" latinLnBrk="0" hangingPunct="1">
        <a:defRPr sz="1800" kern="1200">
          <a:solidFill>
            <a:schemeClr val="tx1"/>
          </a:solidFill>
          <a:latin typeface="+mn-lt"/>
          <a:ea typeface="+mn-ea"/>
          <a:cs typeface="+mn-cs"/>
        </a:defRPr>
      </a:lvl8pPr>
      <a:lvl9pPr marL="3657507"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png"/><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9.xml"/><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 y="1"/>
            <a:ext cx="12192000" cy="2295524"/>
          </a:xfrm>
          <a:prstGeom prst="rect">
            <a:avLst/>
          </a:prstGeom>
        </p:spPr>
      </p:pic>
      <p:sp>
        <p:nvSpPr>
          <p:cNvPr id="2" name="Title 1"/>
          <p:cNvSpPr>
            <a:spLocks noGrp="1"/>
          </p:cNvSpPr>
          <p:nvPr>
            <p:ph type="ctrTitle"/>
          </p:nvPr>
        </p:nvSpPr>
        <p:spPr>
          <a:xfrm>
            <a:off x="0" y="1255712"/>
            <a:ext cx="12191999" cy="2921485"/>
          </a:xfrm>
        </p:spPr>
        <p:txBody>
          <a:bodyPr>
            <a:normAutofit/>
          </a:bodyPr>
          <a:lstStyle/>
          <a:p>
            <a:r>
              <a:rPr lang="en-GB" dirty="0"/>
              <a:t>Statistics and Posters</a:t>
            </a:r>
          </a:p>
        </p:txBody>
      </p:sp>
    </p:spTree>
    <p:extLst>
      <p:ext uri="{BB962C8B-B14F-4D97-AF65-F5344CB8AC3E}">
        <p14:creationId xmlns:p14="http://schemas.microsoft.com/office/powerpoint/2010/main" val="38894314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4000" dirty="0"/>
              <a:t>The conclusions depend upon the assumptions!</a:t>
            </a:r>
          </a:p>
        </p:txBody>
      </p:sp>
      <p:pic>
        <p:nvPicPr>
          <p:cNvPr id="4" name="Picture 3"/>
          <p:cNvPicPr>
            <a:picLocks noChangeAspect="1"/>
          </p:cNvPicPr>
          <p:nvPr/>
        </p:nvPicPr>
        <p:blipFill>
          <a:blip r:embed="rId2"/>
          <a:stretch>
            <a:fillRect/>
          </a:stretch>
        </p:blipFill>
        <p:spPr>
          <a:xfrm>
            <a:off x="352425" y="2017243"/>
            <a:ext cx="4730906" cy="1920406"/>
          </a:xfrm>
          <a:prstGeom prst="rect">
            <a:avLst/>
          </a:prstGeom>
        </p:spPr>
      </p:pic>
      <p:pic>
        <p:nvPicPr>
          <p:cNvPr id="8" name="Picture 7"/>
          <p:cNvPicPr>
            <a:picLocks noChangeAspect="1"/>
          </p:cNvPicPr>
          <p:nvPr/>
        </p:nvPicPr>
        <p:blipFill>
          <a:blip r:embed="rId3"/>
          <a:stretch>
            <a:fillRect/>
          </a:stretch>
        </p:blipFill>
        <p:spPr>
          <a:xfrm>
            <a:off x="6348412" y="2013599"/>
            <a:ext cx="4733925" cy="1924050"/>
          </a:xfrm>
          <a:prstGeom prst="rect">
            <a:avLst/>
          </a:prstGeom>
        </p:spPr>
      </p:pic>
      <p:sp>
        <p:nvSpPr>
          <p:cNvPr id="9" name="TextBox 8"/>
          <p:cNvSpPr txBox="1"/>
          <p:nvPr/>
        </p:nvSpPr>
        <p:spPr>
          <a:xfrm>
            <a:off x="547687" y="4714875"/>
            <a:ext cx="11096625" cy="1477328"/>
          </a:xfrm>
          <a:prstGeom prst="rect">
            <a:avLst/>
          </a:prstGeom>
          <a:noFill/>
        </p:spPr>
        <p:txBody>
          <a:bodyPr wrap="square" rtlCol="0">
            <a:spAutoFit/>
          </a:bodyPr>
          <a:lstStyle/>
          <a:p>
            <a:r>
              <a:rPr lang="en-GB" dirty="0"/>
              <a:t>Just as with the Sign-Test, we can get situations where the rank-orders may not reflect the direction of the means. See the two examples above. They have the same rank orders, but the means show opposite patterns. </a:t>
            </a:r>
          </a:p>
          <a:p>
            <a:endParaRPr lang="en-GB" dirty="0"/>
          </a:p>
          <a:p>
            <a:r>
              <a:rPr lang="en-GB" dirty="0"/>
              <a:t>And, just as with the Sign test, our statistical analysis tells us about the distribution of scores, not their absolute size (i.e. which test gives the highest average). </a:t>
            </a:r>
          </a:p>
        </p:txBody>
      </p:sp>
      <p:sp>
        <p:nvSpPr>
          <p:cNvPr id="10" name="TextBox 9"/>
          <p:cNvSpPr txBox="1"/>
          <p:nvPr/>
        </p:nvSpPr>
        <p:spPr>
          <a:xfrm>
            <a:off x="352425" y="1506253"/>
            <a:ext cx="1304925" cy="369332"/>
          </a:xfrm>
          <a:prstGeom prst="rect">
            <a:avLst/>
          </a:prstGeom>
          <a:noFill/>
        </p:spPr>
        <p:txBody>
          <a:bodyPr wrap="square" rtlCol="0">
            <a:spAutoFit/>
          </a:bodyPr>
          <a:lstStyle/>
          <a:p>
            <a:r>
              <a:rPr lang="en-GB" dirty="0"/>
              <a:t>Scenario 1</a:t>
            </a:r>
          </a:p>
        </p:txBody>
      </p:sp>
      <p:sp>
        <p:nvSpPr>
          <p:cNvPr id="11" name="TextBox 10"/>
          <p:cNvSpPr txBox="1"/>
          <p:nvPr/>
        </p:nvSpPr>
        <p:spPr>
          <a:xfrm>
            <a:off x="6348412" y="1500552"/>
            <a:ext cx="1304925" cy="369332"/>
          </a:xfrm>
          <a:prstGeom prst="rect">
            <a:avLst/>
          </a:prstGeom>
          <a:noFill/>
        </p:spPr>
        <p:txBody>
          <a:bodyPr wrap="square" rtlCol="0">
            <a:spAutoFit/>
          </a:bodyPr>
          <a:lstStyle/>
          <a:p>
            <a:r>
              <a:rPr lang="en-GB" dirty="0"/>
              <a:t>Scenario 2</a:t>
            </a:r>
          </a:p>
        </p:txBody>
      </p:sp>
      <p:sp>
        <p:nvSpPr>
          <p:cNvPr id="12" name="Rectangle 11"/>
          <p:cNvSpPr/>
          <p:nvPr/>
        </p:nvSpPr>
        <p:spPr>
          <a:xfrm>
            <a:off x="352425" y="1464364"/>
            <a:ext cx="5329238" cy="2861898"/>
          </a:xfrm>
          <a:prstGeom prst="rect">
            <a:avLst/>
          </a:prstGeom>
          <a:solidFill>
            <a:schemeClr val="accent1">
              <a:alpha val="3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12"/>
          <p:cNvSpPr/>
          <p:nvPr/>
        </p:nvSpPr>
        <p:spPr>
          <a:xfrm>
            <a:off x="5681663" y="1464364"/>
            <a:ext cx="5510212" cy="2861898"/>
          </a:xfrm>
          <a:prstGeom prst="rect">
            <a:avLst/>
          </a:prstGeom>
          <a:solidFill>
            <a:schemeClr val="accent6">
              <a:alpha val="3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3080604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If your group projects involve a comparison of scores across two conditions: </a:t>
            </a:r>
          </a:p>
        </p:txBody>
      </p:sp>
      <p:sp>
        <p:nvSpPr>
          <p:cNvPr id="3" name="Content Placeholder 2"/>
          <p:cNvSpPr>
            <a:spLocks noGrp="1"/>
          </p:cNvSpPr>
          <p:nvPr>
            <p:ph idx="1"/>
          </p:nvPr>
        </p:nvSpPr>
        <p:spPr/>
        <p:txBody>
          <a:bodyPr/>
          <a:lstStyle/>
          <a:p>
            <a:pPr marL="0" indent="0">
              <a:buNone/>
            </a:pPr>
            <a:r>
              <a:rPr lang="en-GB" dirty="0"/>
              <a:t>For within-subjects designs (participants do both conditions) you should use a Sign Test.</a:t>
            </a:r>
          </a:p>
          <a:p>
            <a:pPr marL="0" indent="0">
              <a:buNone/>
            </a:pPr>
            <a:endParaRPr lang="en-GB" dirty="0"/>
          </a:p>
          <a:p>
            <a:pPr marL="0" indent="0">
              <a:buNone/>
            </a:pPr>
            <a:r>
              <a:rPr lang="en-GB" dirty="0"/>
              <a:t>For between-participant designs (participants do one condition only) you should use the Mann-Whitney test. </a:t>
            </a:r>
          </a:p>
          <a:p>
            <a:pPr marL="0" indent="0">
              <a:buNone/>
            </a:pPr>
            <a:endParaRPr lang="en-GB" dirty="0"/>
          </a:p>
          <a:p>
            <a:pPr marL="0" indent="0">
              <a:buNone/>
            </a:pPr>
            <a:r>
              <a:rPr lang="en-GB" dirty="0"/>
              <a:t>In both cases, the test will tell you the likelihood of observing the </a:t>
            </a:r>
            <a:r>
              <a:rPr lang="en-GB" sz="4000" dirty="0">
                <a:solidFill>
                  <a:srgbClr val="C00000"/>
                </a:solidFill>
              </a:rPr>
              <a:t>distribution of scores </a:t>
            </a:r>
            <a:r>
              <a:rPr lang="en-GB" dirty="0"/>
              <a:t>that you obtained. It will not tell you about the size of the difference between the averages. </a:t>
            </a:r>
          </a:p>
        </p:txBody>
      </p:sp>
    </p:spTree>
    <p:extLst>
      <p:ext uri="{BB962C8B-B14F-4D97-AF65-F5344CB8AC3E}">
        <p14:creationId xmlns:p14="http://schemas.microsoft.com/office/powerpoint/2010/main" val="6462204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E8A67A-407A-E615-FD9E-8BF4862778E6}"/>
              </a:ext>
            </a:extLst>
          </p:cNvPr>
          <p:cNvSpPr>
            <a:spLocks noGrp="1"/>
          </p:cNvSpPr>
          <p:nvPr>
            <p:ph type="title"/>
          </p:nvPr>
        </p:nvSpPr>
        <p:spPr/>
        <p:txBody>
          <a:bodyPr/>
          <a:lstStyle/>
          <a:p>
            <a:r>
              <a:rPr lang="en-GB" dirty="0"/>
              <a:t>Assumptions behind statistical tests</a:t>
            </a:r>
          </a:p>
        </p:txBody>
      </p:sp>
      <p:sp>
        <p:nvSpPr>
          <p:cNvPr id="3" name="Content Placeholder 2">
            <a:extLst>
              <a:ext uri="{FF2B5EF4-FFF2-40B4-BE49-F238E27FC236}">
                <a16:creationId xmlns:a16="http://schemas.microsoft.com/office/drawing/2014/main" id="{00886B6E-699F-C637-CB9D-50F2B2236875}"/>
              </a:ext>
            </a:extLst>
          </p:cNvPr>
          <p:cNvSpPr>
            <a:spLocks noGrp="1"/>
          </p:cNvSpPr>
          <p:nvPr>
            <p:ph idx="1"/>
          </p:nvPr>
        </p:nvSpPr>
        <p:spPr/>
        <p:txBody>
          <a:bodyPr>
            <a:normAutofit fontScale="92500" lnSpcReduction="10000"/>
          </a:bodyPr>
          <a:lstStyle/>
          <a:p>
            <a:pPr marL="0" indent="0">
              <a:buNone/>
            </a:pPr>
            <a:r>
              <a:rPr lang="en-GB" dirty="0"/>
              <a:t>Both the </a:t>
            </a:r>
            <a:r>
              <a:rPr lang="en-GB" dirty="0">
                <a:solidFill>
                  <a:srgbClr val="C00000"/>
                </a:solidFill>
              </a:rPr>
              <a:t>Sign-test</a:t>
            </a:r>
            <a:r>
              <a:rPr lang="en-GB" dirty="0"/>
              <a:t>, and the </a:t>
            </a:r>
            <a:r>
              <a:rPr lang="en-GB" dirty="0">
                <a:solidFill>
                  <a:srgbClr val="C00000"/>
                </a:solidFill>
              </a:rPr>
              <a:t>Mann-Whitney test </a:t>
            </a:r>
            <a:r>
              <a:rPr lang="en-GB" dirty="0"/>
              <a:t>which condition tends to be associated with the highest scores. </a:t>
            </a:r>
          </a:p>
          <a:p>
            <a:pPr marL="0" indent="0">
              <a:buNone/>
            </a:pPr>
            <a:endParaRPr lang="en-GB" dirty="0"/>
          </a:p>
          <a:p>
            <a:pPr marL="0" indent="0">
              <a:buNone/>
            </a:pPr>
            <a:r>
              <a:rPr lang="en-GB" dirty="0"/>
              <a:t>They make no assumptions about the size of the differences, or how these data are distributed. </a:t>
            </a:r>
          </a:p>
          <a:p>
            <a:pPr marL="0" indent="0">
              <a:buNone/>
            </a:pPr>
            <a:endParaRPr lang="en-GB" dirty="0"/>
          </a:p>
          <a:p>
            <a:pPr marL="0" indent="0">
              <a:buNone/>
            </a:pPr>
            <a:r>
              <a:rPr lang="en-GB" dirty="0"/>
              <a:t>i.e. they only require that the data can be placed in a rank-order: i.e. </a:t>
            </a:r>
            <a:r>
              <a:rPr lang="en-GB" dirty="0">
                <a:solidFill>
                  <a:srgbClr val="C00000"/>
                </a:solidFill>
              </a:rPr>
              <a:t>ORDINAL</a:t>
            </a:r>
            <a:r>
              <a:rPr lang="en-GB" dirty="0"/>
              <a:t> data only. </a:t>
            </a:r>
          </a:p>
          <a:p>
            <a:pPr marL="0" indent="0">
              <a:buNone/>
            </a:pPr>
            <a:endParaRPr lang="en-GB" dirty="0"/>
          </a:p>
          <a:p>
            <a:pPr marL="0" indent="0">
              <a:buNone/>
            </a:pPr>
            <a:r>
              <a:rPr lang="en-GB" dirty="0"/>
              <a:t>(They can also be used for interval and ratio data, but not categorical data). </a:t>
            </a:r>
          </a:p>
        </p:txBody>
      </p:sp>
    </p:spTree>
    <p:extLst>
      <p:ext uri="{BB962C8B-B14F-4D97-AF65-F5344CB8AC3E}">
        <p14:creationId xmlns:p14="http://schemas.microsoft.com/office/powerpoint/2010/main" val="4664894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3677EA6-6139-A47F-43EC-ECB71BE1D3A4}"/>
              </a:ext>
            </a:extLst>
          </p:cNvPr>
          <p:cNvPicPr>
            <a:picLocks noChangeAspect="1"/>
          </p:cNvPicPr>
          <p:nvPr/>
        </p:nvPicPr>
        <p:blipFill>
          <a:blip r:embed="rId2"/>
          <a:stretch>
            <a:fillRect/>
          </a:stretch>
        </p:blipFill>
        <p:spPr>
          <a:xfrm>
            <a:off x="796636" y="3620943"/>
            <a:ext cx="7003473" cy="3237057"/>
          </a:xfrm>
          <a:prstGeom prst="rect">
            <a:avLst/>
          </a:prstGeom>
        </p:spPr>
      </p:pic>
      <p:sp>
        <p:nvSpPr>
          <p:cNvPr id="4" name="Title 3">
            <a:extLst>
              <a:ext uri="{FF2B5EF4-FFF2-40B4-BE49-F238E27FC236}">
                <a16:creationId xmlns:a16="http://schemas.microsoft.com/office/drawing/2014/main" id="{0D59350E-58D2-FA9A-4884-41A8026B8A6F}"/>
              </a:ext>
            </a:extLst>
          </p:cNvPr>
          <p:cNvSpPr>
            <a:spLocks noGrp="1"/>
          </p:cNvSpPr>
          <p:nvPr>
            <p:ph type="title"/>
          </p:nvPr>
        </p:nvSpPr>
        <p:spPr/>
        <p:txBody>
          <a:bodyPr/>
          <a:lstStyle/>
          <a:p>
            <a:r>
              <a:rPr lang="en-GB" dirty="0"/>
              <a:t>Non-Parametric vs Parametric tests</a:t>
            </a:r>
          </a:p>
        </p:txBody>
      </p:sp>
      <p:sp>
        <p:nvSpPr>
          <p:cNvPr id="7" name="TextBox 6">
            <a:extLst>
              <a:ext uri="{FF2B5EF4-FFF2-40B4-BE49-F238E27FC236}">
                <a16:creationId xmlns:a16="http://schemas.microsoft.com/office/drawing/2014/main" id="{3A7EB841-15D8-AB08-7A27-89886C271CFD}"/>
              </a:ext>
            </a:extLst>
          </p:cNvPr>
          <p:cNvSpPr txBox="1"/>
          <p:nvPr/>
        </p:nvSpPr>
        <p:spPr>
          <a:xfrm>
            <a:off x="1690254" y="4988496"/>
            <a:ext cx="4405746" cy="1569660"/>
          </a:xfrm>
          <a:prstGeom prst="rect">
            <a:avLst/>
          </a:prstGeom>
          <a:noFill/>
        </p:spPr>
        <p:txBody>
          <a:bodyPr wrap="square" rtlCol="0">
            <a:spAutoFit/>
          </a:bodyPr>
          <a:lstStyle/>
          <a:p>
            <a:r>
              <a:rPr lang="en-GB" sz="1600" dirty="0"/>
              <a:t>		TTHH</a:t>
            </a:r>
          </a:p>
          <a:p>
            <a:r>
              <a:rPr lang="en-GB" sz="1600" dirty="0"/>
              <a:t>		THTH</a:t>
            </a:r>
          </a:p>
          <a:p>
            <a:r>
              <a:rPr lang="en-GB" sz="1600" dirty="0"/>
              <a:t>	THHH	THHT	HTTT</a:t>
            </a:r>
          </a:p>
          <a:p>
            <a:r>
              <a:rPr lang="en-GB" sz="1600" dirty="0"/>
              <a:t>	HTHH	HTTH	THTT</a:t>
            </a:r>
          </a:p>
          <a:p>
            <a:r>
              <a:rPr lang="en-GB" sz="1600" dirty="0"/>
              <a:t>	HHTH	HTHT	TTHT</a:t>
            </a:r>
          </a:p>
          <a:p>
            <a:r>
              <a:rPr lang="en-GB" sz="1600" dirty="0"/>
              <a:t>HHHH	HHHT	HHTT	TTHH	TTTT</a:t>
            </a:r>
          </a:p>
        </p:txBody>
      </p:sp>
      <p:sp>
        <p:nvSpPr>
          <p:cNvPr id="8" name="TextBox 7">
            <a:extLst>
              <a:ext uri="{FF2B5EF4-FFF2-40B4-BE49-F238E27FC236}">
                <a16:creationId xmlns:a16="http://schemas.microsoft.com/office/drawing/2014/main" id="{C4B69E0D-2A10-8301-CC58-4D65CC1F768B}"/>
              </a:ext>
            </a:extLst>
          </p:cNvPr>
          <p:cNvSpPr txBox="1"/>
          <p:nvPr/>
        </p:nvSpPr>
        <p:spPr>
          <a:xfrm>
            <a:off x="796636" y="1424709"/>
            <a:ext cx="10273146" cy="2585323"/>
          </a:xfrm>
          <a:prstGeom prst="rect">
            <a:avLst/>
          </a:prstGeom>
          <a:noFill/>
        </p:spPr>
        <p:txBody>
          <a:bodyPr wrap="square" rtlCol="0">
            <a:spAutoFit/>
          </a:bodyPr>
          <a:lstStyle/>
          <a:p>
            <a:r>
              <a:rPr lang="en-GB" sz="2000" dirty="0"/>
              <a:t>Statistical Tests that make no assumptions about the distribution of likely scores are called </a:t>
            </a:r>
            <a:r>
              <a:rPr lang="en-GB" sz="2800" b="1" dirty="0"/>
              <a:t>Non-parametric.</a:t>
            </a:r>
            <a:endParaRPr lang="en-GB" sz="2000" b="1" dirty="0"/>
          </a:p>
          <a:p>
            <a:endParaRPr lang="en-GB" sz="2000" dirty="0"/>
          </a:p>
          <a:p>
            <a:r>
              <a:rPr lang="en-GB" sz="2000" dirty="0"/>
              <a:t>Other (more powerful) statistical tests rest upon assumptions about the underlying distribution of scores. These distributions (like the bell curve) can be described by mathematical parameters, and so these are called </a:t>
            </a:r>
            <a:r>
              <a:rPr lang="en-GB" sz="2800" b="1" dirty="0"/>
              <a:t>Parametric tests</a:t>
            </a:r>
            <a:r>
              <a:rPr lang="en-GB" sz="2000" dirty="0"/>
              <a:t>. </a:t>
            </a:r>
          </a:p>
          <a:p>
            <a:r>
              <a:rPr lang="en-GB" dirty="0"/>
              <a:t> </a:t>
            </a:r>
          </a:p>
        </p:txBody>
      </p:sp>
      <p:sp>
        <p:nvSpPr>
          <p:cNvPr id="9" name="TextBox 8">
            <a:extLst>
              <a:ext uri="{FF2B5EF4-FFF2-40B4-BE49-F238E27FC236}">
                <a16:creationId xmlns:a16="http://schemas.microsoft.com/office/drawing/2014/main" id="{4B603700-6F2A-FDFA-4314-1919097FB5FB}"/>
              </a:ext>
            </a:extLst>
          </p:cNvPr>
          <p:cNvSpPr txBox="1"/>
          <p:nvPr/>
        </p:nvSpPr>
        <p:spPr>
          <a:xfrm>
            <a:off x="8174182" y="4045527"/>
            <a:ext cx="3380509" cy="1477328"/>
          </a:xfrm>
          <a:prstGeom prst="rect">
            <a:avLst/>
          </a:prstGeom>
          <a:noFill/>
        </p:spPr>
        <p:txBody>
          <a:bodyPr wrap="square" rtlCol="0">
            <a:spAutoFit/>
          </a:bodyPr>
          <a:lstStyle/>
          <a:p>
            <a:r>
              <a:rPr lang="en-GB" dirty="0"/>
              <a:t>The larger the sample size, so the closer the distribution of coin-flips resembles a normal distribution (bell-curve). This is called Central Limit Theorem. </a:t>
            </a:r>
          </a:p>
        </p:txBody>
      </p:sp>
    </p:spTree>
    <p:extLst>
      <p:ext uri="{BB962C8B-B14F-4D97-AF65-F5344CB8AC3E}">
        <p14:creationId xmlns:p14="http://schemas.microsoft.com/office/powerpoint/2010/main" val="31418723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F892F6-F5D7-BAD8-631A-F816BE3F1954}"/>
              </a:ext>
            </a:extLst>
          </p:cNvPr>
          <p:cNvSpPr>
            <a:spLocks noGrp="1"/>
          </p:cNvSpPr>
          <p:nvPr>
            <p:ph type="title"/>
          </p:nvPr>
        </p:nvSpPr>
        <p:spPr/>
        <p:txBody>
          <a:bodyPr/>
          <a:lstStyle/>
          <a:p>
            <a:r>
              <a:rPr lang="en-GB" dirty="0"/>
              <a:t>The significance test for Pearson’s </a:t>
            </a:r>
            <a:r>
              <a:rPr lang="en-GB" i="1" dirty="0"/>
              <a:t>r</a:t>
            </a:r>
            <a:r>
              <a:rPr lang="en-GB" dirty="0"/>
              <a:t>…</a:t>
            </a:r>
          </a:p>
        </p:txBody>
      </p:sp>
      <p:sp>
        <p:nvSpPr>
          <p:cNvPr id="3" name="Content Placeholder 2">
            <a:extLst>
              <a:ext uri="{FF2B5EF4-FFF2-40B4-BE49-F238E27FC236}">
                <a16:creationId xmlns:a16="http://schemas.microsoft.com/office/drawing/2014/main" id="{F65727D4-12EF-51C0-2A41-88FECB15BEC1}"/>
              </a:ext>
            </a:extLst>
          </p:cNvPr>
          <p:cNvSpPr>
            <a:spLocks noGrp="1"/>
          </p:cNvSpPr>
          <p:nvPr>
            <p:ph idx="1"/>
          </p:nvPr>
        </p:nvSpPr>
        <p:spPr/>
        <p:txBody>
          <a:bodyPr>
            <a:normAutofit/>
          </a:bodyPr>
          <a:lstStyle/>
          <a:p>
            <a:pPr marL="0" indent="0">
              <a:buNone/>
            </a:pPr>
            <a:r>
              <a:rPr lang="en-GB" dirty="0"/>
              <a:t>…is an example of a </a:t>
            </a:r>
            <a:r>
              <a:rPr lang="en-GB" dirty="0">
                <a:solidFill>
                  <a:srgbClr val="C00000"/>
                </a:solidFill>
              </a:rPr>
              <a:t>parametric test</a:t>
            </a:r>
            <a:r>
              <a:rPr lang="en-GB" dirty="0"/>
              <a:t>. </a:t>
            </a:r>
          </a:p>
          <a:p>
            <a:pPr marL="0" indent="0">
              <a:buNone/>
            </a:pPr>
            <a:endParaRPr lang="en-GB" dirty="0"/>
          </a:p>
          <a:p>
            <a:pPr marL="0" indent="0">
              <a:buNone/>
            </a:pPr>
            <a:r>
              <a:rPr lang="en-GB" dirty="0"/>
              <a:t>It assumes that the data are normally distributed (come from a bell curve). </a:t>
            </a:r>
          </a:p>
        </p:txBody>
      </p:sp>
    </p:spTree>
    <p:extLst>
      <p:ext uri="{BB962C8B-B14F-4D97-AF65-F5344CB8AC3E}">
        <p14:creationId xmlns:p14="http://schemas.microsoft.com/office/powerpoint/2010/main" val="28886127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Analysis of correlational data for your project</a:t>
            </a:r>
          </a:p>
        </p:txBody>
      </p:sp>
      <p:sp>
        <p:nvSpPr>
          <p:cNvPr id="3" name="Content Placeholder 2"/>
          <p:cNvSpPr>
            <a:spLocks noGrp="1"/>
          </p:cNvSpPr>
          <p:nvPr>
            <p:ph idx="1"/>
          </p:nvPr>
        </p:nvSpPr>
        <p:spPr>
          <a:xfrm>
            <a:off x="838200" y="1825625"/>
            <a:ext cx="10515600" cy="2127250"/>
          </a:xfrm>
        </p:spPr>
        <p:txBody>
          <a:bodyPr>
            <a:normAutofit/>
          </a:bodyPr>
          <a:lstStyle/>
          <a:p>
            <a:pPr marL="0" indent="0">
              <a:buNone/>
            </a:pPr>
            <a:r>
              <a:rPr lang="en-GB" dirty="0"/>
              <a:t>For any two variables, we can ask how much association we would expect to see between them </a:t>
            </a:r>
            <a:r>
              <a:rPr lang="en-GB" dirty="0">
                <a:solidFill>
                  <a:srgbClr val="C00000"/>
                </a:solidFill>
              </a:rPr>
              <a:t>by chance</a:t>
            </a:r>
            <a:r>
              <a:rPr lang="en-GB" dirty="0"/>
              <a:t>. </a:t>
            </a:r>
          </a:p>
        </p:txBody>
      </p:sp>
      <p:pic>
        <p:nvPicPr>
          <p:cNvPr id="4" name="Picture 3"/>
          <p:cNvPicPr>
            <a:picLocks noChangeAspect="1"/>
          </p:cNvPicPr>
          <p:nvPr/>
        </p:nvPicPr>
        <p:blipFill>
          <a:blip r:embed="rId2"/>
          <a:stretch>
            <a:fillRect/>
          </a:stretch>
        </p:blipFill>
        <p:spPr>
          <a:xfrm>
            <a:off x="2047875" y="4076148"/>
            <a:ext cx="3590855" cy="2164268"/>
          </a:xfrm>
          <a:prstGeom prst="rect">
            <a:avLst/>
          </a:prstGeom>
        </p:spPr>
      </p:pic>
      <p:pic>
        <p:nvPicPr>
          <p:cNvPr id="5" name="Picture 4"/>
          <p:cNvPicPr>
            <a:picLocks noChangeAspect="1"/>
          </p:cNvPicPr>
          <p:nvPr/>
        </p:nvPicPr>
        <p:blipFill>
          <a:blip r:embed="rId3"/>
          <a:stretch>
            <a:fillRect/>
          </a:stretch>
        </p:blipFill>
        <p:spPr>
          <a:xfrm>
            <a:off x="6775505" y="4080416"/>
            <a:ext cx="3593628" cy="2160000"/>
          </a:xfrm>
          <a:prstGeom prst="rect">
            <a:avLst/>
          </a:prstGeom>
        </p:spPr>
      </p:pic>
    </p:spTree>
    <p:extLst>
      <p:ext uri="{BB962C8B-B14F-4D97-AF65-F5344CB8AC3E}">
        <p14:creationId xmlns:p14="http://schemas.microsoft.com/office/powerpoint/2010/main" val="3999749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For any scatterplot</a:t>
            </a:r>
          </a:p>
        </p:txBody>
      </p:sp>
      <p:pic>
        <p:nvPicPr>
          <p:cNvPr id="5" name="Picture 4"/>
          <p:cNvPicPr>
            <a:picLocks noChangeAspect="1"/>
          </p:cNvPicPr>
          <p:nvPr/>
        </p:nvPicPr>
        <p:blipFill>
          <a:blip r:embed="rId2"/>
          <a:stretch>
            <a:fillRect/>
          </a:stretch>
        </p:blipFill>
        <p:spPr>
          <a:xfrm>
            <a:off x="838200" y="2281238"/>
            <a:ext cx="4777842" cy="2871788"/>
          </a:xfrm>
          <a:prstGeom prst="rect">
            <a:avLst/>
          </a:prstGeom>
        </p:spPr>
      </p:pic>
      <p:sp>
        <p:nvSpPr>
          <p:cNvPr id="6" name="TextBox 5"/>
          <p:cNvSpPr txBox="1"/>
          <p:nvPr/>
        </p:nvSpPr>
        <p:spPr>
          <a:xfrm>
            <a:off x="6305550" y="2247900"/>
            <a:ext cx="5400675" cy="4801314"/>
          </a:xfrm>
          <a:prstGeom prst="rect">
            <a:avLst/>
          </a:prstGeom>
          <a:noFill/>
        </p:spPr>
        <p:txBody>
          <a:bodyPr wrap="square" rtlCol="0">
            <a:spAutoFit/>
          </a:bodyPr>
          <a:lstStyle/>
          <a:p>
            <a:r>
              <a:rPr lang="en-GB" dirty="0"/>
              <a:t>By chance, we would expect the points to be randomly scattered across the graph (with no obvious pattern). </a:t>
            </a:r>
          </a:p>
          <a:p>
            <a:endParaRPr lang="en-GB" dirty="0"/>
          </a:p>
          <a:p>
            <a:r>
              <a:rPr lang="en-GB" dirty="0"/>
              <a:t>However, randomly, we might observe a degree of correlation. </a:t>
            </a:r>
          </a:p>
          <a:p>
            <a:endParaRPr lang="en-GB" dirty="0"/>
          </a:p>
          <a:p>
            <a:r>
              <a:rPr lang="en-GB" dirty="0"/>
              <a:t>As with our tests for differences across groups, we can ask </a:t>
            </a:r>
            <a:r>
              <a:rPr lang="en-GB" dirty="0">
                <a:solidFill>
                  <a:srgbClr val="C00000"/>
                </a:solidFill>
              </a:rPr>
              <a:t>how likely our observed pattern is </a:t>
            </a:r>
            <a:r>
              <a:rPr lang="en-GB" dirty="0"/>
              <a:t>if the relationship was just chance (i.e. given the null hypothesis).</a:t>
            </a:r>
          </a:p>
          <a:p>
            <a:endParaRPr lang="en-GB" dirty="0"/>
          </a:p>
          <a:p>
            <a:r>
              <a:rPr lang="en-GB" dirty="0"/>
              <a:t>And, as with our previous examples, we set a criterion (5%) for accepting that our outcome was unlikely by chance. </a:t>
            </a:r>
          </a:p>
          <a:p>
            <a:endParaRPr lang="en-GB" dirty="0"/>
          </a:p>
          <a:p>
            <a:endParaRPr lang="en-GB" dirty="0"/>
          </a:p>
          <a:p>
            <a:endParaRPr lang="en-GB" dirty="0"/>
          </a:p>
          <a:p>
            <a:endParaRPr lang="en-GB" dirty="0"/>
          </a:p>
        </p:txBody>
      </p:sp>
    </p:spTree>
    <p:extLst>
      <p:ext uri="{BB962C8B-B14F-4D97-AF65-F5344CB8AC3E}">
        <p14:creationId xmlns:p14="http://schemas.microsoft.com/office/powerpoint/2010/main" val="1427152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Doing the statistical analysis for your project</a:t>
            </a:r>
          </a:p>
        </p:txBody>
      </p:sp>
      <p:sp>
        <p:nvSpPr>
          <p:cNvPr id="3" name="Content Placeholder 2"/>
          <p:cNvSpPr>
            <a:spLocks noGrp="1"/>
          </p:cNvSpPr>
          <p:nvPr>
            <p:ph idx="1"/>
          </p:nvPr>
        </p:nvSpPr>
        <p:spPr/>
        <p:txBody>
          <a:bodyPr>
            <a:normAutofit/>
          </a:bodyPr>
          <a:lstStyle/>
          <a:p>
            <a:r>
              <a:rPr lang="en-GB" dirty="0"/>
              <a:t>Data scientists use software for analysis</a:t>
            </a:r>
          </a:p>
          <a:p>
            <a:pPr lvl="1"/>
            <a:r>
              <a:rPr lang="en-GB" dirty="0"/>
              <a:t>80%+ of professional data scientists use </a:t>
            </a:r>
            <a:r>
              <a:rPr lang="en-GB" b="1" dirty="0"/>
              <a:t>R</a:t>
            </a:r>
            <a:r>
              <a:rPr lang="en-GB" dirty="0"/>
              <a:t>.</a:t>
            </a:r>
          </a:p>
          <a:p>
            <a:pPr lvl="1"/>
            <a:r>
              <a:rPr lang="en-GB" dirty="0"/>
              <a:t>As a teaching tool, we’ll use an Excel spreadsheet.</a:t>
            </a:r>
          </a:p>
          <a:p>
            <a:r>
              <a:rPr lang="en-GB" dirty="0"/>
              <a:t>For your poster, you should include the necessary statistics, and (for the assessment)</a:t>
            </a:r>
            <a:r>
              <a:rPr lang="en-GB" dirty="0">
                <a:solidFill>
                  <a:srgbClr val="C00000"/>
                </a:solidFill>
              </a:rPr>
              <a:t> be able to explain what they mean. </a:t>
            </a:r>
          </a:p>
        </p:txBody>
      </p:sp>
    </p:spTree>
    <p:extLst>
      <p:ext uri="{BB962C8B-B14F-4D97-AF65-F5344CB8AC3E}">
        <p14:creationId xmlns:p14="http://schemas.microsoft.com/office/powerpoint/2010/main" val="40208181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Sample size, power, and significance</a:t>
            </a:r>
          </a:p>
        </p:txBody>
      </p:sp>
      <p:sp>
        <p:nvSpPr>
          <p:cNvPr id="3" name="Content Placeholder 2"/>
          <p:cNvSpPr>
            <a:spLocks noGrp="1"/>
          </p:cNvSpPr>
          <p:nvPr>
            <p:ph idx="1"/>
          </p:nvPr>
        </p:nvSpPr>
        <p:spPr/>
        <p:txBody>
          <a:bodyPr/>
          <a:lstStyle/>
          <a:p>
            <a:pPr marL="0" indent="0">
              <a:buNone/>
            </a:pPr>
            <a:r>
              <a:rPr lang="en-GB" dirty="0"/>
              <a:t>The importance of sample size…</a:t>
            </a:r>
          </a:p>
        </p:txBody>
      </p:sp>
    </p:spTree>
    <p:extLst>
      <p:ext uri="{BB962C8B-B14F-4D97-AF65-F5344CB8AC3E}">
        <p14:creationId xmlns:p14="http://schemas.microsoft.com/office/powerpoint/2010/main" val="2224286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Remember this: 4 coin flips</a:t>
            </a:r>
          </a:p>
        </p:txBody>
      </p:sp>
      <p:sp>
        <p:nvSpPr>
          <p:cNvPr id="3" name="Content Placeholder 2"/>
          <p:cNvSpPr>
            <a:spLocks noGrp="1"/>
          </p:cNvSpPr>
          <p:nvPr>
            <p:ph idx="1"/>
          </p:nvPr>
        </p:nvSpPr>
        <p:spPr/>
        <p:txBody>
          <a:bodyPr/>
          <a:lstStyle/>
          <a:p>
            <a:pPr marL="0" indent="0">
              <a:buNone/>
            </a:pPr>
            <a:r>
              <a:rPr lang="en-GB" dirty="0"/>
              <a:t>				TTHH				</a:t>
            </a:r>
            <a:endParaRPr lang="en-GB" dirty="0">
              <a:solidFill>
                <a:srgbClr val="C00000"/>
              </a:solidFill>
            </a:endParaRPr>
          </a:p>
          <a:p>
            <a:pPr marL="0" indent="0">
              <a:buNone/>
            </a:pPr>
            <a:r>
              <a:rPr lang="en-GB" dirty="0"/>
              <a:t>				THTH		</a:t>
            </a:r>
          </a:p>
          <a:p>
            <a:pPr marL="0" indent="0">
              <a:buNone/>
            </a:pPr>
            <a:r>
              <a:rPr lang="en-GB" dirty="0"/>
              <a:t>		THHH		THHT		HTTT</a:t>
            </a:r>
          </a:p>
          <a:p>
            <a:pPr marL="0" indent="0">
              <a:buNone/>
            </a:pPr>
            <a:r>
              <a:rPr lang="en-GB" dirty="0"/>
              <a:t>		HTHH		HTTH		THTT</a:t>
            </a:r>
          </a:p>
          <a:p>
            <a:pPr marL="0" indent="0">
              <a:buNone/>
            </a:pPr>
            <a:r>
              <a:rPr lang="en-GB" dirty="0"/>
              <a:t>		HHTH		HTHT		TTHT</a:t>
            </a:r>
          </a:p>
          <a:p>
            <a:pPr marL="0" indent="0">
              <a:buNone/>
            </a:pPr>
            <a:r>
              <a:rPr lang="en-GB" dirty="0"/>
              <a:t>HHHH 	HHHT		HHTT		TTTH		</a:t>
            </a:r>
            <a:r>
              <a:rPr lang="en-GB" dirty="0">
                <a:solidFill>
                  <a:srgbClr val="C00000"/>
                </a:solidFill>
              </a:rPr>
              <a:t>TTTT</a:t>
            </a:r>
            <a:endParaRPr lang="en-GB" dirty="0"/>
          </a:p>
          <a:p>
            <a:pPr marL="0" indent="0">
              <a:buNone/>
            </a:pPr>
            <a:endParaRPr lang="en-GB" dirty="0"/>
          </a:p>
          <a:p>
            <a:pPr marL="0" indent="0">
              <a:buNone/>
            </a:pPr>
            <a:r>
              <a:rPr lang="en-GB" dirty="0"/>
              <a:t>The chance of 4</a:t>
            </a:r>
            <a:r>
              <a:rPr lang="en-GB" dirty="0">
                <a:solidFill>
                  <a:srgbClr val="C00000"/>
                </a:solidFill>
              </a:rPr>
              <a:t> Tails in a row is 1/16, or 6.25%.  </a:t>
            </a:r>
          </a:p>
          <a:p>
            <a:pPr marL="0" indent="0">
              <a:buNone/>
            </a:pPr>
            <a:endParaRPr lang="en-GB" dirty="0"/>
          </a:p>
        </p:txBody>
      </p:sp>
    </p:spTree>
    <p:extLst>
      <p:ext uri="{BB962C8B-B14F-4D97-AF65-F5344CB8AC3E}">
        <p14:creationId xmlns:p14="http://schemas.microsoft.com/office/powerpoint/2010/main" val="408081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F3FE6-BD80-7453-A72A-4F908806D949}"/>
              </a:ext>
            </a:extLst>
          </p:cNvPr>
          <p:cNvSpPr>
            <a:spLocks noGrp="1"/>
          </p:cNvSpPr>
          <p:nvPr>
            <p:ph type="title"/>
          </p:nvPr>
        </p:nvSpPr>
        <p:spPr/>
        <p:txBody>
          <a:bodyPr/>
          <a:lstStyle/>
          <a:p>
            <a:r>
              <a:rPr lang="en-GB" dirty="0"/>
              <a:t>Topic of today’s lecture</a:t>
            </a:r>
          </a:p>
        </p:txBody>
      </p:sp>
      <p:sp>
        <p:nvSpPr>
          <p:cNvPr id="3" name="Content Placeholder 2">
            <a:extLst>
              <a:ext uri="{FF2B5EF4-FFF2-40B4-BE49-F238E27FC236}">
                <a16:creationId xmlns:a16="http://schemas.microsoft.com/office/drawing/2014/main" id="{0EEB2261-9041-B3E4-5ACD-21A9E0C9AFAF}"/>
              </a:ext>
            </a:extLst>
          </p:cNvPr>
          <p:cNvSpPr>
            <a:spLocks noGrp="1"/>
          </p:cNvSpPr>
          <p:nvPr>
            <p:ph idx="1"/>
          </p:nvPr>
        </p:nvSpPr>
        <p:spPr/>
        <p:txBody>
          <a:bodyPr/>
          <a:lstStyle/>
          <a:p>
            <a:pPr marL="0" indent="0">
              <a:buNone/>
            </a:pPr>
            <a:r>
              <a:rPr lang="en-GB" dirty="0"/>
              <a:t>A bit more on statistics</a:t>
            </a:r>
          </a:p>
          <a:p>
            <a:pPr marL="0" indent="0">
              <a:buNone/>
            </a:pPr>
            <a:r>
              <a:rPr lang="en-GB" dirty="0"/>
              <a:t>+</a:t>
            </a:r>
          </a:p>
          <a:p>
            <a:pPr marL="0" indent="0">
              <a:buNone/>
            </a:pPr>
            <a:r>
              <a:rPr lang="en-GB" dirty="0"/>
              <a:t>Posters</a:t>
            </a:r>
          </a:p>
          <a:p>
            <a:pPr marL="0" indent="0">
              <a:buNone/>
            </a:pPr>
            <a:endParaRPr lang="en-GB" dirty="0"/>
          </a:p>
          <a:p>
            <a:pPr marL="0" indent="0">
              <a:buNone/>
            </a:pPr>
            <a:r>
              <a:rPr lang="en-GB" dirty="0"/>
              <a:t>Reading for this lecture (and last lecture): </a:t>
            </a:r>
          </a:p>
          <a:p>
            <a:pPr marL="0" indent="0">
              <a:buNone/>
            </a:pPr>
            <a:endParaRPr lang="en-GB" dirty="0"/>
          </a:p>
          <a:p>
            <a:pPr marL="0" indent="0">
              <a:buNone/>
            </a:pPr>
            <a:r>
              <a:rPr lang="en-GB" dirty="0">
                <a:solidFill>
                  <a:srgbClr val="FF0000"/>
                </a:solidFill>
              </a:rPr>
              <a:t>Research Methods in Psychology</a:t>
            </a:r>
          </a:p>
          <a:p>
            <a:pPr marL="0" indent="0">
              <a:buNone/>
            </a:pPr>
            <a:r>
              <a:rPr lang="en-GB" dirty="0">
                <a:solidFill>
                  <a:srgbClr val="FF0000"/>
                </a:solidFill>
              </a:rPr>
              <a:t>Chapter 10, Chapter 11 (Section 57 only). </a:t>
            </a:r>
          </a:p>
        </p:txBody>
      </p:sp>
    </p:spTree>
    <p:extLst>
      <p:ext uri="{BB962C8B-B14F-4D97-AF65-F5344CB8AC3E}">
        <p14:creationId xmlns:p14="http://schemas.microsoft.com/office/powerpoint/2010/main" val="28737269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GB" dirty="0"/>
              <a:t>Extending this to 5 vs 8 coin flips: </a:t>
            </a:r>
          </a:p>
        </p:txBody>
      </p:sp>
      <p:graphicFrame>
        <p:nvGraphicFramePr>
          <p:cNvPr id="8" name="Chart 7"/>
          <p:cNvGraphicFramePr>
            <a:graphicFrameLocks/>
          </p:cNvGraphicFramePr>
          <p:nvPr>
            <p:extLst>
              <p:ext uri="{D42A27DB-BD31-4B8C-83A1-F6EECF244321}">
                <p14:modId xmlns:p14="http://schemas.microsoft.com/office/powerpoint/2010/main" val="599759010"/>
              </p:ext>
            </p:extLst>
          </p:nvPr>
        </p:nvGraphicFramePr>
        <p:xfrm>
          <a:off x="1476375" y="1690688"/>
          <a:ext cx="9401176" cy="4814888"/>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431798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graphicEl>
                                              <a:chart seriesIdx="-3" categoryIdx="-3" bldStep="gridLegend"/>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graphicEl>
                                              <a:chart seriesIdx="0" categoryIdx="-4" bldStep="series"/>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graphicEl>
                                              <a:chart seriesIdx="1" categoryIdx="-4" bldStep="series"/>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p:bldSub>
          <a:bldChart bld="series"/>
        </p:bldSub>
      </p:bldGraphic>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GB" dirty="0"/>
              <a:t>5 vs 8 coin flips: </a:t>
            </a:r>
          </a:p>
        </p:txBody>
      </p:sp>
      <p:graphicFrame>
        <p:nvGraphicFramePr>
          <p:cNvPr id="8" name="Chart 7"/>
          <p:cNvGraphicFramePr>
            <a:graphicFrameLocks/>
          </p:cNvGraphicFramePr>
          <p:nvPr>
            <p:extLst>
              <p:ext uri="{D42A27DB-BD31-4B8C-83A1-F6EECF244321}">
                <p14:modId xmlns:p14="http://schemas.microsoft.com/office/powerpoint/2010/main" val="3212556187"/>
              </p:ext>
            </p:extLst>
          </p:nvPr>
        </p:nvGraphicFramePr>
        <p:xfrm>
          <a:off x="1476375" y="1690688"/>
          <a:ext cx="9401176" cy="4814888"/>
        </p:xfrm>
        <a:graphic>
          <a:graphicData uri="http://schemas.openxmlformats.org/drawingml/2006/chart">
            <c:chart xmlns:c="http://schemas.openxmlformats.org/drawingml/2006/chart" xmlns:r="http://schemas.openxmlformats.org/officeDocument/2006/relationships" r:id="rId2"/>
          </a:graphicData>
        </a:graphic>
      </p:graphicFrame>
      <p:sp>
        <p:nvSpPr>
          <p:cNvPr id="2" name="Oval 1"/>
          <p:cNvSpPr/>
          <p:nvPr/>
        </p:nvSpPr>
        <p:spPr>
          <a:xfrm>
            <a:off x="6772275" y="4781551"/>
            <a:ext cx="714376" cy="695324"/>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extBox 2"/>
          <p:cNvSpPr txBox="1"/>
          <p:nvPr/>
        </p:nvSpPr>
        <p:spPr>
          <a:xfrm>
            <a:off x="7372350" y="5715000"/>
            <a:ext cx="2771776" cy="923330"/>
          </a:xfrm>
          <a:prstGeom prst="rect">
            <a:avLst/>
          </a:prstGeom>
          <a:noFill/>
          <a:ln w="28575">
            <a:solidFill>
              <a:schemeClr val="accent1">
                <a:shade val="50000"/>
              </a:schemeClr>
            </a:solidFill>
          </a:ln>
        </p:spPr>
        <p:txBody>
          <a:bodyPr wrap="square" rtlCol="0">
            <a:spAutoFit/>
          </a:bodyPr>
          <a:lstStyle/>
          <a:p>
            <a:r>
              <a:rPr lang="en-GB" dirty="0"/>
              <a:t>For 5 flips, ALL of them have to be Tails to be significant</a:t>
            </a:r>
          </a:p>
        </p:txBody>
      </p:sp>
      <p:sp>
        <p:nvSpPr>
          <p:cNvPr id="7" name="TextBox 6"/>
          <p:cNvSpPr txBox="1"/>
          <p:nvPr/>
        </p:nvSpPr>
        <p:spPr>
          <a:xfrm>
            <a:off x="9301163" y="3795604"/>
            <a:ext cx="2771776" cy="646331"/>
          </a:xfrm>
          <a:prstGeom prst="rect">
            <a:avLst/>
          </a:prstGeom>
          <a:noFill/>
          <a:ln w="28575">
            <a:solidFill>
              <a:schemeClr val="accent2"/>
            </a:solidFill>
          </a:ln>
        </p:spPr>
        <p:txBody>
          <a:bodyPr wrap="square" rtlCol="0">
            <a:spAutoFit/>
          </a:bodyPr>
          <a:lstStyle/>
          <a:p>
            <a:r>
              <a:rPr lang="en-GB" dirty="0"/>
              <a:t>For 8 flips, ONLY 7 have to be Tails to be significant</a:t>
            </a:r>
          </a:p>
        </p:txBody>
      </p:sp>
      <p:sp>
        <p:nvSpPr>
          <p:cNvPr id="9" name="Oval 8"/>
          <p:cNvSpPr/>
          <p:nvPr/>
        </p:nvSpPr>
        <p:spPr>
          <a:xfrm>
            <a:off x="9067800" y="4781551"/>
            <a:ext cx="1619251" cy="695324"/>
          </a:xfrm>
          <a:prstGeom prst="ellipse">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5" name="Straight Arrow Connector 4"/>
          <p:cNvCxnSpPr/>
          <p:nvPr/>
        </p:nvCxnSpPr>
        <p:spPr>
          <a:xfrm flipH="1" flipV="1">
            <a:off x="7372350" y="5362575"/>
            <a:ext cx="666750" cy="352425"/>
          </a:xfrm>
          <a:prstGeom prst="straightConnector1">
            <a:avLst/>
          </a:prstGeom>
          <a:ln w="2857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H="1">
            <a:off x="10297517" y="4441935"/>
            <a:ext cx="366217" cy="431160"/>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24535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7" grpId="0" animBg="1"/>
      <p:bldP spid="9"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Sample size and significance</a:t>
            </a:r>
          </a:p>
        </p:txBody>
      </p:sp>
      <p:sp>
        <p:nvSpPr>
          <p:cNvPr id="3" name="Content Placeholder 2"/>
          <p:cNvSpPr>
            <a:spLocks noGrp="1"/>
          </p:cNvSpPr>
          <p:nvPr>
            <p:ph idx="1"/>
          </p:nvPr>
        </p:nvSpPr>
        <p:spPr/>
        <p:txBody>
          <a:bodyPr>
            <a:normAutofit/>
          </a:bodyPr>
          <a:lstStyle/>
          <a:p>
            <a:pPr marL="0" indent="0">
              <a:buNone/>
            </a:pPr>
            <a:r>
              <a:rPr lang="en-GB" sz="2000" dirty="0"/>
              <a:t>For a sample size of </a:t>
            </a:r>
            <a:r>
              <a:rPr lang="en-GB" sz="2000" dirty="0">
                <a:solidFill>
                  <a:srgbClr val="FF0000"/>
                </a:solidFill>
              </a:rPr>
              <a:t>5</a:t>
            </a:r>
            <a:r>
              <a:rPr lang="en-GB" sz="2000" dirty="0"/>
              <a:t>, 5% significance is reached if 5/5 (= </a:t>
            </a:r>
            <a:r>
              <a:rPr lang="en-GB" sz="2000" dirty="0">
                <a:solidFill>
                  <a:srgbClr val="FF0000"/>
                </a:solidFill>
              </a:rPr>
              <a:t>100%</a:t>
            </a:r>
            <a:r>
              <a:rPr lang="en-GB" sz="2000" dirty="0"/>
              <a:t>) of trials show a TAIL.</a:t>
            </a:r>
          </a:p>
          <a:p>
            <a:pPr marL="0" indent="0">
              <a:buNone/>
            </a:pPr>
            <a:r>
              <a:rPr lang="en-GB" sz="2000" dirty="0"/>
              <a:t>For a sample size of </a:t>
            </a:r>
            <a:r>
              <a:rPr lang="en-GB" sz="2000" dirty="0">
                <a:solidFill>
                  <a:srgbClr val="FF0000"/>
                </a:solidFill>
              </a:rPr>
              <a:t>8</a:t>
            </a:r>
            <a:r>
              <a:rPr lang="en-GB" sz="2000" dirty="0"/>
              <a:t>, 5% significance is reached if 7/8 (=</a:t>
            </a:r>
            <a:r>
              <a:rPr lang="en-GB" sz="2000" dirty="0">
                <a:solidFill>
                  <a:srgbClr val="FF0000"/>
                </a:solidFill>
              </a:rPr>
              <a:t>87.5%</a:t>
            </a:r>
            <a:r>
              <a:rPr lang="en-GB" sz="2000" dirty="0"/>
              <a:t>) of trials show a TAIL. </a:t>
            </a:r>
          </a:p>
          <a:p>
            <a:pPr marL="0" indent="0">
              <a:buNone/>
            </a:pPr>
            <a:r>
              <a:rPr lang="en-GB" sz="2000" dirty="0"/>
              <a:t>For a sample size of </a:t>
            </a:r>
            <a:r>
              <a:rPr lang="en-GB" sz="2000" dirty="0">
                <a:solidFill>
                  <a:srgbClr val="FF0000"/>
                </a:solidFill>
              </a:rPr>
              <a:t>12</a:t>
            </a:r>
            <a:r>
              <a:rPr lang="en-GB" sz="2000" dirty="0"/>
              <a:t>, 5% significance is reached if 9/12 (=</a:t>
            </a:r>
            <a:r>
              <a:rPr lang="en-GB" sz="2000" dirty="0">
                <a:solidFill>
                  <a:srgbClr val="FF0000"/>
                </a:solidFill>
              </a:rPr>
              <a:t>75%) </a:t>
            </a:r>
            <a:r>
              <a:rPr lang="en-GB" sz="2000" dirty="0"/>
              <a:t>of trials show a TAIL. </a:t>
            </a:r>
          </a:p>
          <a:p>
            <a:pPr marL="0" indent="0">
              <a:buNone/>
            </a:pPr>
            <a:r>
              <a:rPr lang="en-GB" sz="2000" dirty="0" err="1"/>
              <a:t>Etc</a:t>
            </a:r>
            <a:endParaRPr lang="en-GB" sz="2000" dirty="0"/>
          </a:p>
          <a:p>
            <a:pPr marL="0" indent="0">
              <a:buNone/>
            </a:pPr>
            <a:endParaRPr lang="en-GB" sz="2400" dirty="0"/>
          </a:p>
          <a:p>
            <a:pPr marL="0" indent="0">
              <a:buNone/>
            </a:pPr>
            <a:r>
              <a:rPr lang="en-GB" sz="2400" dirty="0"/>
              <a:t>i.e. </a:t>
            </a:r>
            <a:r>
              <a:rPr lang="en-GB" sz="3200" dirty="0">
                <a:solidFill>
                  <a:srgbClr val="FF0000"/>
                </a:solidFill>
              </a:rPr>
              <a:t>larger sample sizes require less extreme differences (i.e. smaller effects) in order to show a significant difference. </a:t>
            </a:r>
          </a:p>
        </p:txBody>
      </p:sp>
    </p:spTree>
    <p:extLst>
      <p:ext uri="{BB962C8B-B14F-4D97-AF65-F5344CB8AC3E}">
        <p14:creationId xmlns:p14="http://schemas.microsoft.com/office/powerpoint/2010/main" val="2944117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Sample size and Power</a:t>
            </a:r>
          </a:p>
        </p:txBody>
      </p:sp>
      <p:sp>
        <p:nvSpPr>
          <p:cNvPr id="3" name="Content Placeholder 2"/>
          <p:cNvSpPr>
            <a:spLocks noGrp="1"/>
          </p:cNvSpPr>
          <p:nvPr>
            <p:ph idx="1"/>
          </p:nvPr>
        </p:nvSpPr>
        <p:spPr/>
        <p:txBody>
          <a:bodyPr/>
          <a:lstStyle/>
          <a:p>
            <a:pPr marL="0" indent="0">
              <a:buNone/>
            </a:pPr>
            <a:r>
              <a:rPr lang="en-GB" dirty="0"/>
              <a:t>Put another way, for any given size of effect, larger samples give you a greater likelihood of detecting it (if it exists). </a:t>
            </a:r>
          </a:p>
          <a:p>
            <a:pPr marL="0" indent="0">
              <a:buNone/>
            </a:pPr>
            <a:endParaRPr lang="en-GB" dirty="0"/>
          </a:p>
          <a:p>
            <a:pPr marL="0" indent="0">
              <a:buNone/>
            </a:pPr>
            <a:r>
              <a:rPr lang="en-GB" dirty="0"/>
              <a:t>i.e. if a coin is slightly biased (e.g. comes up Tails 60% of the time), you are more likely to detect this effect, the larger the sample you have. </a:t>
            </a:r>
          </a:p>
          <a:p>
            <a:pPr marL="0" indent="0">
              <a:buNone/>
            </a:pPr>
            <a:endParaRPr lang="en-GB" dirty="0"/>
          </a:p>
          <a:p>
            <a:pPr marL="0" indent="0">
              <a:buNone/>
            </a:pPr>
            <a:r>
              <a:rPr lang="en-GB" dirty="0">
                <a:solidFill>
                  <a:srgbClr val="C00000"/>
                </a:solidFill>
              </a:rPr>
              <a:t>The Power of a statistical test is the likelihood it will detect an effect of a given size (i.e. find a significant difference) </a:t>
            </a:r>
            <a:r>
              <a:rPr lang="en-GB" u="sng" dirty="0">
                <a:solidFill>
                  <a:srgbClr val="C00000"/>
                </a:solidFill>
              </a:rPr>
              <a:t>if the effect really exists</a:t>
            </a:r>
            <a:r>
              <a:rPr lang="en-GB" dirty="0">
                <a:solidFill>
                  <a:srgbClr val="C00000"/>
                </a:solidFill>
              </a:rPr>
              <a:t>. </a:t>
            </a:r>
          </a:p>
        </p:txBody>
      </p:sp>
    </p:spTree>
    <p:extLst>
      <p:ext uri="{BB962C8B-B14F-4D97-AF65-F5344CB8AC3E}">
        <p14:creationId xmlns:p14="http://schemas.microsoft.com/office/powerpoint/2010/main" val="2852074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Sample size, effect size, significance</a:t>
            </a:r>
          </a:p>
        </p:txBody>
      </p:sp>
      <p:grpSp>
        <p:nvGrpSpPr>
          <p:cNvPr id="25" name="Group 24"/>
          <p:cNvGrpSpPr/>
          <p:nvPr/>
        </p:nvGrpSpPr>
        <p:grpSpPr>
          <a:xfrm>
            <a:off x="545100" y="1690688"/>
            <a:ext cx="6625049" cy="4783800"/>
            <a:chOff x="2497725" y="1576724"/>
            <a:chExt cx="6625049" cy="4783800"/>
          </a:xfrm>
        </p:grpSpPr>
        <p:sp>
          <p:nvSpPr>
            <p:cNvPr id="5" name="Oval 4"/>
            <p:cNvSpPr/>
            <p:nvPr/>
          </p:nvSpPr>
          <p:spPr>
            <a:xfrm>
              <a:off x="4730250" y="1576724"/>
              <a:ext cx="2160000" cy="216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t>Sample size</a:t>
              </a:r>
            </a:p>
          </p:txBody>
        </p:sp>
        <p:sp>
          <p:nvSpPr>
            <p:cNvPr id="6" name="Oval 5"/>
            <p:cNvSpPr/>
            <p:nvPr/>
          </p:nvSpPr>
          <p:spPr>
            <a:xfrm>
              <a:off x="2497725" y="4200524"/>
              <a:ext cx="2160000" cy="2160000"/>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t>Statistical Significance</a:t>
              </a:r>
            </a:p>
          </p:txBody>
        </p:sp>
        <p:sp>
          <p:nvSpPr>
            <p:cNvPr id="7" name="Oval 6"/>
            <p:cNvSpPr/>
            <p:nvPr/>
          </p:nvSpPr>
          <p:spPr>
            <a:xfrm>
              <a:off x="6962774" y="4200524"/>
              <a:ext cx="2160000" cy="21600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t>Effect size</a:t>
              </a:r>
            </a:p>
          </p:txBody>
        </p:sp>
        <p:cxnSp>
          <p:nvCxnSpPr>
            <p:cNvPr id="9" name="Straight Arrow Connector 8"/>
            <p:cNvCxnSpPr>
              <a:stCxn id="5" idx="3"/>
              <a:endCxn id="6" idx="7"/>
            </p:cNvCxnSpPr>
            <p:nvPr/>
          </p:nvCxnSpPr>
          <p:spPr>
            <a:xfrm flipH="1">
              <a:off x="4341400" y="3420399"/>
              <a:ext cx="705175" cy="1096450"/>
            </a:xfrm>
            <a:prstGeom prst="straightConnector1">
              <a:avLst/>
            </a:prstGeom>
            <a:ln w="254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stCxn id="5" idx="5"/>
              <a:endCxn id="7" idx="1"/>
            </p:cNvCxnSpPr>
            <p:nvPr/>
          </p:nvCxnSpPr>
          <p:spPr>
            <a:xfrm>
              <a:off x="6573925" y="3420399"/>
              <a:ext cx="705174" cy="1096450"/>
            </a:xfrm>
            <a:prstGeom prst="straightConnector1">
              <a:avLst/>
            </a:prstGeom>
            <a:ln w="254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7" idx="2"/>
              <a:endCxn id="6" idx="6"/>
            </p:cNvCxnSpPr>
            <p:nvPr/>
          </p:nvCxnSpPr>
          <p:spPr>
            <a:xfrm flipH="1">
              <a:off x="4657725" y="5280524"/>
              <a:ext cx="2305049" cy="0"/>
            </a:xfrm>
            <a:prstGeom prst="straightConnector1">
              <a:avLst/>
            </a:prstGeom>
            <a:ln w="25400">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19" name="TextBox 18"/>
          <p:cNvSpPr txBox="1"/>
          <p:nvPr/>
        </p:nvSpPr>
        <p:spPr>
          <a:xfrm>
            <a:off x="5010149" y="1604223"/>
            <a:ext cx="5094038" cy="1938992"/>
          </a:xfrm>
          <a:prstGeom prst="rect">
            <a:avLst/>
          </a:prstGeom>
          <a:noFill/>
          <a:ln w="22225">
            <a:solidFill>
              <a:schemeClr val="accent1">
                <a:lumMod val="75000"/>
              </a:schemeClr>
            </a:solidFill>
          </a:ln>
        </p:spPr>
        <p:txBody>
          <a:bodyPr wrap="square" rtlCol="0">
            <a:spAutoFit/>
          </a:bodyPr>
          <a:lstStyle/>
          <a:p>
            <a:r>
              <a:rPr lang="en-GB" sz="2000" dirty="0"/>
              <a:t>Bigger sample sizes:</a:t>
            </a:r>
          </a:p>
          <a:p>
            <a:endParaRPr lang="en-GB" sz="2000" dirty="0"/>
          </a:p>
          <a:p>
            <a:pPr marL="285750" indent="-285750">
              <a:buFont typeface="Arial" panose="020B0604020202020204" pitchFamily="34" charset="0"/>
              <a:buChar char="•"/>
            </a:pPr>
            <a:r>
              <a:rPr lang="en-GB" sz="2000" dirty="0"/>
              <a:t>Enable the detection of smaller effect sizes.</a:t>
            </a:r>
          </a:p>
          <a:p>
            <a:endParaRPr lang="en-GB" sz="2000" dirty="0"/>
          </a:p>
          <a:p>
            <a:pPr marL="285750" indent="-285750">
              <a:buFont typeface="Arial" panose="020B0604020202020204" pitchFamily="34" charset="0"/>
              <a:buChar char="•"/>
            </a:pPr>
            <a:r>
              <a:rPr lang="en-GB" sz="2000" dirty="0"/>
              <a:t>For a given effect size, give lower estimates of probability by chance</a:t>
            </a:r>
          </a:p>
        </p:txBody>
      </p:sp>
    </p:spTree>
    <p:extLst>
      <p:ext uri="{BB962C8B-B14F-4D97-AF65-F5344CB8AC3E}">
        <p14:creationId xmlns:p14="http://schemas.microsoft.com/office/powerpoint/2010/main" val="30066349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Sample size, effect size, significance</a:t>
            </a:r>
          </a:p>
        </p:txBody>
      </p:sp>
      <p:grpSp>
        <p:nvGrpSpPr>
          <p:cNvPr id="25" name="Group 24"/>
          <p:cNvGrpSpPr/>
          <p:nvPr/>
        </p:nvGrpSpPr>
        <p:grpSpPr>
          <a:xfrm>
            <a:off x="545100" y="1690688"/>
            <a:ext cx="6625049" cy="4783800"/>
            <a:chOff x="2497725" y="1576724"/>
            <a:chExt cx="6625049" cy="4783800"/>
          </a:xfrm>
        </p:grpSpPr>
        <p:sp>
          <p:nvSpPr>
            <p:cNvPr id="5" name="Oval 4"/>
            <p:cNvSpPr/>
            <p:nvPr/>
          </p:nvSpPr>
          <p:spPr>
            <a:xfrm>
              <a:off x="4730250" y="1576724"/>
              <a:ext cx="2160000" cy="216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t>Sample size</a:t>
              </a:r>
            </a:p>
          </p:txBody>
        </p:sp>
        <p:sp>
          <p:nvSpPr>
            <p:cNvPr id="6" name="Oval 5"/>
            <p:cNvSpPr/>
            <p:nvPr/>
          </p:nvSpPr>
          <p:spPr>
            <a:xfrm>
              <a:off x="2497725" y="4200524"/>
              <a:ext cx="2160000" cy="2160000"/>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t>Statistical Significance</a:t>
              </a:r>
            </a:p>
          </p:txBody>
        </p:sp>
        <p:sp>
          <p:nvSpPr>
            <p:cNvPr id="7" name="Oval 6"/>
            <p:cNvSpPr/>
            <p:nvPr/>
          </p:nvSpPr>
          <p:spPr>
            <a:xfrm>
              <a:off x="6962774" y="4200524"/>
              <a:ext cx="2160000" cy="21600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t>Effect size</a:t>
              </a:r>
            </a:p>
          </p:txBody>
        </p:sp>
        <p:cxnSp>
          <p:nvCxnSpPr>
            <p:cNvPr id="9" name="Straight Arrow Connector 8"/>
            <p:cNvCxnSpPr>
              <a:stCxn id="5" idx="3"/>
              <a:endCxn id="6" idx="7"/>
            </p:cNvCxnSpPr>
            <p:nvPr/>
          </p:nvCxnSpPr>
          <p:spPr>
            <a:xfrm flipH="1">
              <a:off x="4341400" y="3420399"/>
              <a:ext cx="705175" cy="1096450"/>
            </a:xfrm>
            <a:prstGeom prst="straightConnector1">
              <a:avLst/>
            </a:prstGeom>
            <a:ln w="254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stCxn id="5" idx="5"/>
              <a:endCxn id="7" idx="1"/>
            </p:cNvCxnSpPr>
            <p:nvPr/>
          </p:nvCxnSpPr>
          <p:spPr>
            <a:xfrm>
              <a:off x="6573925" y="3420399"/>
              <a:ext cx="705174" cy="1096450"/>
            </a:xfrm>
            <a:prstGeom prst="straightConnector1">
              <a:avLst/>
            </a:prstGeom>
            <a:ln w="254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7" idx="2"/>
              <a:endCxn id="6" idx="6"/>
            </p:cNvCxnSpPr>
            <p:nvPr/>
          </p:nvCxnSpPr>
          <p:spPr>
            <a:xfrm flipH="1">
              <a:off x="4657725" y="5280524"/>
              <a:ext cx="2305049" cy="0"/>
            </a:xfrm>
            <a:prstGeom prst="straightConnector1">
              <a:avLst/>
            </a:prstGeom>
            <a:ln w="25400">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19" name="TextBox 18"/>
          <p:cNvSpPr txBox="1"/>
          <p:nvPr/>
        </p:nvSpPr>
        <p:spPr>
          <a:xfrm>
            <a:off x="7404598" y="4271103"/>
            <a:ext cx="4692152" cy="2246769"/>
          </a:xfrm>
          <a:prstGeom prst="rect">
            <a:avLst/>
          </a:prstGeom>
          <a:noFill/>
          <a:ln w="22225">
            <a:solidFill>
              <a:schemeClr val="accent2"/>
            </a:solidFill>
          </a:ln>
        </p:spPr>
        <p:txBody>
          <a:bodyPr wrap="square" rtlCol="0">
            <a:spAutoFit/>
          </a:bodyPr>
          <a:lstStyle/>
          <a:p>
            <a:r>
              <a:rPr lang="en-GB" sz="2000" dirty="0"/>
              <a:t>Bigger effect sizes:</a:t>
            </a:r>
          </a:p>
          <a:p>
            <a:endParaRPr lang="en-GB" sz="2000" dirty="0"/>
          </a:p>
          <a:p>
            <a:pPr marL="285750" indent="-285750">
              <a:buFont typeface="Arial" panose="020B0604020202020204" pitchFamily="34" charset="0"/>
              <a:buChar char="•"/>
            </a:pPr>
            <a:r>
              <a:rPr lang="en-GB" sz="2000" dirty="0"/>
              <a:t>For a given sample size, will lead to lower estimates occurrence by chance </a:t>
            </a:r>
          </a:p>
          <a:p>
            <a:endParaRPr lang="en-GB" sz="2000" dirty="0"/>
          </a:p>
          <a:p>
            <a:pPr marL="285750" indent="-285750">
              <a:buFont typeface="Arial" panose="020B0604020202020204" pitchFamily="34" charset="0"/>
              <a:buChar char="•"/>
            </a:pPr>
            <a:r>
              <a:rPr lang="en-GB" sz="2000" dirty="0"/>
              <a:t>For a given significance level, require a smaller sample to detect. </a:t>
            </a:r>
          </a:p>
        </p:txBody>
      </p:sp>
    </p:spTree>
    <p:extLst>
      <p:ext uri="{BB962C8B-B14F-4D97-AF65-F5344CB8AC3E}">
        <p14:creationId xmlns:p14="http://schemas.microsoft.com/office/powerpoint/2010/main" val="27471292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Significance vs practical importance</a:t>
            </a:r>
          </a:p>
        </p:txBody>
      </p:sp>
      <p:sp>
        <p:nvSpPr>
          <p:cNvPr id="5" name="Oval 4"/>
          <p:cNvSpPr/>
          <p:nvPr/>
        </p:nvSpPr>
        <p:spPr>
          <a:xfrm>
            <a:off x="2463300" y="1757699"/>
            <a:ext cx="2160000" cy="216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t>Sample size</a:t>
            </a:r>
          </a:p>
        </p:txBody>
      </p:sp>
      <p:sp>
        <p:nvSpPr>
          <p:cNvPr id="6" name="Oval 5"/>
          <p:cNvSpPr/>
          <p:nvPr/>
        </p:nvSpPr>
        <p:spPr>
          <a:xfrm>
            <a:off x="230775" y="4457699"/>
            <a:ext cx="2160000" cy="2160000"/>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t>Statistical Significance</a:t>
            </a:r>
          </a:p>
        </p:txBody>
      </p:sp>
      <p:sp>
        <p:nvSpPr>
          <p:cNvPr id="7" name="Oval 6"/>
          <p:cNvSpPr/>
          <p:nvPr/>
        </p:nvSpPr>
        <p:spPr>
          <a:xfrm>
            <a:off x="4695825" y="4457699"/>
            <a:ext cx="2160000" cy="21600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t>Effect size</a:t>
            </a:r>
          </a:p>
        </p:txBody>
      </p:sp>
      <p:cxnSp>
        <p:nvCxnSpPr>
          <p:cNvPr id="9" name="Straight Arrow Connector 8"/>
          <p:cNvCxnSpPr>
            <a:stCxn id="5" idx="3"/>
            <a:endCxn id="6" idx="7"/>
          </p:cNvCxnSpPr>
          <p:nvPr/>
        </p:nvCxnSpPr>
        <p:spPr>
          <a:xfrm flipH="1">
            <a:off x="2074450" y="3601374"/>
            <a:ext cx="705175" cy="1172650"/>
          </a:xfrm>
          <a:prstGeom prst="straightConnector1">
            <a:avLst/>
          </a:prstGeom>
          <a:ln w="254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stCxn id="5" idx="5"/>
            <a:endCxn id="7" idx="1"/>
          </p:cNvCxnSpPr>
          <p:nvPr/>
        </p:nvCxnSpPr>
        <p:spPr>
          <a:xfrm>
            <a:off x="4306975" y="3601374"/>
            <a:ext cx="705175" cy="1172650"/>
          </a:xfrm>
          <a:prstGeom prst="straightConnector1">
            <a:avLst/>
          </a:prstGeom>
          <a:ln w="254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7" idx="2"/>
            <a:endCxn id="6" idx="6"/>
          </p:cNvCxnSpPr>
          <p:nvPr/>
        </p:nvCxnSpPr>
        <p:spPr>
          <a:xfrm flipH="1">
            <a:off x="2390775" y="5537699"/>
            <a:ext cx="2305050" cy="0"/>
          </a:xfrm>
          <a:prstGeom prst="straightConnector1">
            <a:avLst/>
          </a:prstGeom>
          <a:ln w="25400">
            <a:headEnd type="triangle"/>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7000875" y="4187699"/>
            <a:ext cx="2762250" cy="923330"/>
          </a:xfrm>
          <a:prstGeom prst="rect">
            <a:avLst/>
          </a:prstGeom>
          <a:noFill/>
          <a:ln>
            <a:solidFill>
              <a:schemeClr val="accent2"/>
            </a:solidFill>
          </a:ln>
        </p:spPr>
        <p:txBody>
          <a:bodyPr wrap="square" rtlCol="0">
            <a:spAutoFit/>
          </a:bodyPr>
          <a:lstStyle/>
          <a:p>
            <a:r>
              <a:rPr lang="en-GB" dirty="0"/>
              <a:t>Larger samples are more able to detect smaller effects</a:t>
            </a:r>
          </a:p>
        </p:txBody>
      </p:sp>
      <p:sp>
        <p:nvSpPr>
          <p:cNvPr id="12" name="TextBox 11"/>
          <p:cNvSpPr txBox="1"/>
          <p:nvPr/>
        </p:nvSpPr>
        <p:spPr>
          <a:xfrm>
            <a:off x="6990849" y="1722700"/>
            <a:ext cx="4696326" cy="1569660"/>
          </a:xfrm>
          <a:prstGeom prst="rect">
            <a:avLst/>
          </a:prstGeom>
          <a:noFill/>
          <a:ln>
            <a:solidFill>
              <a:schemeClr val="accent2"/>
            </a:solidFill>
          </a:ln>
        </p:spPr>
        <p:txBody>
          <a:bodyPr wrap="square" rtlCol="0">
            <a:spAutoFit/>
          </a:bodyPr>
          <a:lstStyle/>
          <a:p>
            <a:r>
              <a:rPr lang="en-GB" sz="2400" dirty="0">
                <a:solidFill>
                  <a:srgbClr val="C00000"/>
                </a:solidFill>
              </a:rPr>
              <a:t>For very large samples, very small differences (or correlations) can be </a:t>
            </a:r>
            <a:r>
              <a:rPr lang="en-GB" sz="2400" u="sng" dirty="0">
                <a:solidFill>
                  <a:srgbClr val="C00000"/>
                </a:solidFill>
              </a:rPr>
              <a:t>statistically significant</a:t>
            </a:r>
            <a:r>
              <a:rPr lang="en-GB" sz="2400" dirty="0">
                <a:solidFill>
                  <a:srgbClr val="C00000"/>
                </a:solidFill>
              </a:rPr>
              <a:t>; these (may) be of no practical value.</a:t>
            </a:r>
            <a:r>
              <a:rPr lang="en-GB" sz="2400" dirty="0"/>
              <a:t> </a:t>
            </a:r>
          </a:p>
        </p:txBody>
      </p:sp>
      <p:sp>
        <p:nvSpPr>
          <p:cNvPr id="2" name="Up Arrow 1"/>
          <p:cNvSpPr/>
          <p:nvPr/>
        </p:nvSpPr>
        <p:spPr>
          <a:xfrm>
            <a:off x="8267700" y="3420942"/>
            <a:ext cx="600075" cy="638175"/>
          </a:xfrm>
          <a:prstGeom prst="upArrow">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119534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2"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Part 2: Posters</a:t>
            </a:r>
          </a:p>
        </p:txBody>
      </p:sp>
      <p:sp>
        <p:nvSpPr>
          <p:cNvPr id="5" name="Content Placeholder 4"/>
          <p:cNvSpPr>
            <a:spLocks noGrp="1"/>
          </p:cNvSpPr>
          <p:nvPr>
            <p:ph idx="1"/>
          </p:nvPr>
        </p:nvSpPr>
        <p:spPr/>
        <p:txBody>
          <a:bodyPr/>
          <a:lstStyle/>
          <a:p>
            <a:pPr marL="0" indent="0">
              <a:buNone/>
            </a:pPr>
            <a:r>
              <a:rPr lang="en-GB" dirty="0"/>
              <a:t>3 topics to cover:</a:t>
            </a:r>
          </a:p>
          <a:p>
            <a:pPr marL="0" indent="0">
              <a:buNone/>
            </a:pPr>
            <a:endParaRPr lang="en-GB" dirty="0"/>
          </a:p>
          <a:p>
            <a:pPr marL="0" indent="0">
              <a:buNone/>
            </a:pPr>
            <a:r>
              <a:rPr lang="en-GB" dirty="0"/>
              <a:t>1: What your poster should contain</a:t>
            </a:r>
          </a:p>
          <a:p>
            <a:pPr marL="0" indent="0">
              <a:buNone/>
            </a:pPr>
            <a:endParaRPr lang="en-GB" dirty="0"/>
          </a:p>
          <a:p>
            <a:pPr marL="0" indent="0">
              <a:buNone/>
            </a:pPr>
            <a:r>
              <a:rPr lang="en-GB" dirty="0"/>
              <a:t>2: What your poster should look like.</a:t>
            </a:r>
          </a:p>
          <a:p>
            <a:pPr marL="0" indent="0">
              <a:buNone/>
            </a:pPr>
            <a:endParaRPr lang="en-GB" dirty="0"/>
          </a:p>
          <a:p>
            <a:pPr marL="0" indent="0">
              <a:buNone/>
            </a:pPr>
            <a:r>
              <a:rPr lang="en-GB" dirty="0"/>
              <a:t>3: How do you make a poster? (covered in Workshops)</a:t>
            </a:r>
          </a:p>
        </p:txBody>
      </p:sp>
    </p:spTree>
    <p:extLst>
      <p:ext uri="{BB962C8B-B14F-4D97-AF65-F5344CB8AC3E}">
        <p14:creationId xmlns:p14="http://schemas.microsoft.com/office/powerpoint/2010/main" val="40899308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A scientific poster is…</a:t>
            </a:r>
          </a:p>
        </p:txBody>
      </p:sp>
      <p:sp>
        <p:nvSpPr>
          <p:cNvPr id="5" name="Content Placeholder 4"/>
          <p:cNvSpPr>
            <a:spLocks noGrp="1"/>
          </p:cNvSpPr>
          <p:nvPr>
            <p:ph idx="1"/>
          </p:nvPr>
        </p:nvSpPr>
        <p:spPr>
          <a:xfrm>
            <a:off x="838200" y="1825625"/>
            <a:ext cx="4936299" cy="4351338"/>
          </a:xfrm>
        </p:spPr>
        <p:txBody>
          <a:bodyPr>
            <a:normAutofit lnSpcReduction="10000"/>
          </a:bodyPr>
          <a:lstStyle/>
          <a:p>
            <a:pPr marL="0" indent="0">
              <a:buNone/>
            </a:pPr>
            <a:r>
              <a:rPr lang="en-GB" dirty="0"/>
              <a:t>A visual display of a science project for other scientists</a:t>
            </a:r>
          </a:p>
          <a:p>
            <a:pPr marL="0" indent="0">
              <a:buNone/>
            </a:pPr>
            <a:endParaRPr lang="en-GB" dirty="0"/>
          </a:p>
          <a:p>
            <a:pPr marL="0" indent="0">
              <a:buNone/>
            </a:pPr>
            <a:r>
              <a:rPr lang="en-GB" dirty="0"/>
              <a:t>Presented in a poster session during a conference</a:t>
            </a:r>
          </a:p>
          <a:p>
            <a:pPr marL="0" indent="0">
              <a:buNone/>
            </a:pPr>
            <a:endParaRPr lang="en-GB" dirty="0"/>
          </a:p>
          <a:p>
            <a:pPr marL="0" indent="0">
              <a:buNone/>
            </a:pPr>
            <a:r>
              <a:rPr lang="en-GB" dirty="0">
                <a:solidFill>
                  <a:srgbClr val="FF0000"/>
                </a:solidFill>
              </a:rPr>
              <a:t>Supported by Q&amp;A with the authors</a:t>
            </a:r>
          </a:p>
          <a:p>
            <a:pPr marL="0" indent="0">
              <a:buNone/>
            </a:pPr>
            <a:endParaRPr lang="en-GB" dirty="0"/>
          </a:p>
          <a:p>
            <a:pPr marL="0" indent="0">
              <a:buNone/>
            </a:pPr>
            <a:r>
              <a:rPr lang="en-GB" dirty="0"/>
              <a:t> </a:t>
            </a:r>
          </a:p>
        </p:txBody>
      </p:sp>
      <p:pic>
        <p:nvPicPr>
          <p:cNvPr id="2" name="Picture 1"/>
          <p:cNvPicPr>
            <a:picLocks noChangeAspect="1"/>
          </p:cNvPicPr>
          <p:nvPr/>
        </p:nvPicPr>
        <p:blipFill>
          <a:blip r:embed="rId2"/>
          <a:stretch>
            <a:fillRect/>
          </a:stretch>
        </p:blipFill>
        <p:spPr>
          <a:xfrm>
            <a:off x="7078909" y="1690688"/>
            <a:ext cx="4074866" cy="3048000"/>
          </a:xfrm>
          <a:prstGeom prst="rect">
            <a:avLst/>
          </a:prstGeom>
        </p:spPr>
      </p:pic>
    </p:spTree>
    <p:extLst>
      <p:ext uri="{BB962C8B-B14F-4D97-AF65-F5344CB8AC3E}">
        <p14:creationId xmlns:p14="http://schemas.microsoft.com/office/powerpoint/2010/main" val="1657875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The authors are expected to</a:t>
            </a:r>
          </a:p>
        </p:txBody>
      </p:sp>
      <p:sp>
        <p:nvSpPr>
          <p:cNvPr id="3" name="Content Placeholder 2"/>
          <p:cNvSpPr>
            <a:spLocks noGrp="1"/>
          </p:cNvSpPr>
          <p:nvPr>
            <p:ph idx="1"/>
          </p:nvPr>
        </p:nvSpPr>
        <p:spPr/>
        <p:txBody>
          <a:bodyPr/>
          <a:lstStyle/>
          <a:p>
            <a:pPr marL="0" indent="0">
              <a:buNone/>
            </a:pPr>
            <a:r>
              <a:rPr lang="en-GB" dirty="0"/>
              <a:t>Give a verbal summary of all aspects of the research</a:t>
            </a:r>
          </a:p>
          <a:p>
            <a:pPr marL="0" indent="0">
              <a:buNone/>
            </a:pPr>
            <a:endParaRPr lang="en-GB" dirty="0"/>
          </a:p>
          <a:p>
            <a:pPr marL="0" indent="0">
              <a:buNone/>
            </a:pPr>
            <a:r>
              <a:rPr lang="en-GB" dirty="0"/>
              <a:t>Answer specific questions (particularly about details not on the poster)</a:t>
            </a:r>
          </a:p>
          <a:p>
            <a:pPr marL="0" indent="0">
              <a:buNone/>
            </a:pPr>
            <a:endParaRPr lang="en-GB" dirty="0"/>
          </a:p>
          <a:p>
            <a:pPr marL="0" indent="0">
              <a:buNone/>
            </a:pPr>
            <a:endParaRPr lang="en-GB" dirty="0"/>
          </a:p>
          <a:p>
            <a:pPr marL="0" indent="0">
              <a:buNone/>
            </a:pPr>
            <a:r>
              <a:rPr lang="en-GB" dirty="0"/>
              <a:t>(You will do this as a GROUP). </a:t>
            </a:r>
          </a:p>
        </p:txBody>
      </p:sp>
    </p:spTree>
    <p:extLst>
      <p:ext uri="{BB962C8B-B14F-4D97-AF65-F5344CB8AC3E}">
        <p14:creationId xmlns:p14="http://schemas.microsoft.com/office/powerpoint/2010/main" val="10144352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048827-A23E-BF54-ACA9-416F7E3565D6}"/>
              </a:ext>
            </a:extLst>
          </p:cNvPr>
          <p:cNvSpPr>
            <a:spLocks noGrp="1"/>
          </p:cNvSpPr>
          <p:nvPr>
            <p:ph type="title"/>
          </p:nvPr>
        </p:nvSpPr>
        <p:spPr/>
        <p:txBody>
          <a:bodyPr/>
          <a:lstStyle/>
          <a:p>
            <a:r>
              <a:rPr lang="en-US" dirty="0"/>
              <a:t>Last week, this week</a:t>
            </a:r>
          </a:p>
        </p:txBody>
      </p:sp>
      <p:sp>
        <p:nvSpPr>
          <p:cNvPr id="3" name="Content Placeholder 2">
            <a:extLst>
              <a:ext uri="{FF2B5EF4-FFF2-40B4-BE49-F238E27FC236}">
                <a16:creationId xmlns:a16="http://schemas.microsoft.com/office/drawing/2014/main" id="{1689B1E3-4870-052A-28FC-2AB1DA932194}"/>
              </a:ext>
            </a:extLst>
          </p:cNvPr>
          <p:cNvSpPr>
            <a:spLocks noGrp="1"/>
          </p:cNvSpPr>
          <p:nvPr>
            <p:ph idx="1"/>
          </p:nvPr>
        </p:nvSpPr>
        <p:spPr/>
        <p:txBody>
          <a:bodyPr/>
          <a:lstStyle/>
          <a:p>
            <a:r>
              <a:rPr lang="en-US" dirty="0"/>
              <a:t>Within-subjects comparison between two conditions</a:t>
            </a:r>
          </a:p>
          <a:p>
            <a:pPr lvl="1"/>
            <a:r>
              <a:rPr lang="en-US" dirty="0"/>
              <a:t>Sign test</a:t>
            </a:r>
          </a:p>
          <a:p>
            <a:r>
              <a:rPr lang="en-US" dirty="0"/>
              <a:t>Between-subjects comparison between two groups</a:t>
            </a:r>
          </a:p>
          <a:p>
            <a:pPr lvl="1"/>
            <a:r>
              <a:rPr lang="en-US" dirty="0"/>
              <a:t>Mann-Whitney test</a:t>
            </a:r>
          </a:p>
          <a:p>
            <a:pPr lvl="1"/>
            <a:endParaRPr lang="en-US" dirty="0"/>
          </a:p>
          <a:p>
            <a:pPr marL="457200" lvl="1" indent="0">
              <a:buNone/>
            </a:pPr>
            <a:endParaRPr lang="en-US" dirty="0"/>
          </a:p>
          <a:p>
            <a:r>
              <a:rPr lang="en-US" dirty="0"/>
              <a:t>Correlation between two variables</a:t>
            </a:r>
          </a:p>
          <a:p>
            <a:pPr lvl="1"/>
            <a:r>
              <a:rPr lang="en-US" dirty="0"/>
              <a:t>Significance of a Pearson correlation co-efficient</a:t>
            </a:r>
          </a:p>
          <a:p>
            <a:pPr marL="457200" lvl="1" indent="0">
              <a:buNone/>
            </a:pPr>
            <a:endParaRPr lang="en-US" dirty="0"/>
          </a:p>
          <a:p>
            <a:pPr marL="0" indent="0">
              <a:buNone/>
            </a:pPr>
            <a:endParaRPr lang="en-US" dirty="0"/>
          </a:p>
        </p:txBody>
      </p:sp>
    </p:spTree>
    <p:extLst>
      <p:ext uri="{BB962C8B-B14F-4D97-AF65-F5344CB8AC3E}">
        <p14:creationId xmlns:p14="http://schemas.microsoft.com/office/powerpoint/2010/main" val="383608643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dirty="0"/>
              <a:t>A poster should be…</a:t>
            </a:r>
          </a:p>
        </p:txBody>
      </p:sp>
      <p:sp>
        <p:nvSpPr>
          <p:cNvPr id="6" name="Content Placeholder 5"/>
          <p:cNvSpPr>
            <a:spLocks noGrp="1"/>
          </p:cNvSpPr>
          <p:nvPr>
            <p:ph idx="1"/>
          </p:nvPr>
        </p:nvSpPr>
        <p:spPr/>
        <p:txBody>
          <a:bodyPr>
            <a:normAutofit fontScale="92500" lnSpcReduction="20000"/>
          </a:bodyPr>
          <a:lstStyle/>
          <a:p>
            <a:pPr marL="0" indent="0">
              <a:buNone/>
            </a:pPr>
            <a:r>
              <a:rPr lang="en-GB" dirty="0"/>
              <a:t>Engaging </a:t>
            </a:r>
          </a:p>
          <a:p>
            <a:pPr marL="0" indent="0">
              <a:buNone/>
            </a:pPr>
            <a:endParaRPr lang="en-GB" dirty="0"/>
          </a:p>
          <a:p>
            <a:pPr marL="0" indent="0">
              <a:buNone/>
            </a:pPr>
            <a:r>
              <a:rPr lang="en-GB" dirty="0"/>
              <a:t>Informative</a:t>
            </a:r>
          </a:p>
          <a:p>
            <a:pPr marL="0" indent="0">
              <a:buNone/>
            </a:pPr>
            <a:endParaRPr lang="en-GB" dirty="0"/>
          </a:p>
          <a:p>
            <a:pPr marL="0" indent="0">
              <a:buNone/>
            </a:pPr>
            <a:r>
              <a:rPr lang="en-GB" dirty="0"/>
              <a:t>Structured</a:t>
            </a:r>
          </a:p>
          <a:p>
            <a:pPr marL="0" indent="0">
              <a:buNone/>
            </a:pPr>
            <a:endParaRPr lang="en-GB" dirty="0"/>
          </a:p>
          <a:p>
            <a:pPr marL="0" indent="0">
              <a:buNone/>
            </a:pPr>
            <a:r>
              <a:rPr lang="en-GB" dirty="0"/>
              <a:t>Scientific</a:t>
            </a:r>
          </a:p>
          <a:p>
            <a:pPr marL="0" indent="0">
              <a:buNone/>
            </a:pPr>
            <a:endParaRPr lang="en-GB" dirty="0"/>
          </a:p>
          <a:p>
            <a:pPr marL="0" indent="0">
              <a:buNone/>
            </a:pPr>
            <a:endParaRPr lang="en-GB" dirty="0"/>
          </a:p>
          <a:p>
            <a:pPr marL="0" indent="0">
              <a:buNone/>
            </a:pPr>
            <a:r>
              <a:rPr lang="en-GB" dirty="0"/>
              <a:t> </a:t>
            </a:r>
            <a:r>
              <a:rPr lang="en-GB" sz="4300" dirty="0">
                <a:solidFill>
                  <a:srgbClr val="C00000"/>
                </a:solidFill>
              </a:rPr>
              <a:t>All for the benefit of a scientific audience</a:t>
            </a:r>
          </a:p>
          <a:p>
            <a:pPr marL="0" indent="0">
              <a:buNone/>
            </a:pPr>
            <a:endParaRPr lang="en-GB" sz="4300" dirty="0">
              <a:solidFill>
                <a:srgbClr val="C00000"/>
              </a:solidFill>
            </a:endParaRPr>
          </a:p>
        </p:txBody>
      </p:sp>
      <p:sp>
        <p:nvSpPr>
          <p:cNvPr id="2" name="Right Brace 1"/>
          <p:cNvSpPr/>
          <p:nvPr/>
        </p:nvSpPr>
        <p:spPr>
          <a:xfrm>
            <a:off x="3191774" y="1825625"/>
            <a:ext cx="414068" cy="2813050"/>
          </a:xfrm>
          <a:prstGeom prst="rightBrace">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3" name="TextBox 2"/>
          <p:cNvSpPr txBox="1"/>
          <p:nvPr/>
        </p:nvSpPr>
        <p:spPr>
          <a:xfrm>
            <a:off x="4958841" y="2022136"/>
            <a:ext cx="5041959" cy="2308324"/>
          </a:xfrm>
          <a:prstGeom prst="rect">
            <a:avLst/>
          </a:prstGeom>
          <a:noFill/>
        </p:spPr>
        <p:txBody>
          <a:bodyPr wrap="square" rtlCol="0">
            <a:spAutoFit/>
          </a:bodyPr>
          <a:lstStyle/>
          <a:p>
            <a:r>
              <a:rPr lang="en-GB" sz="2400" dirty="0"/>
              <a:t>Achieved through </a:t>
            </a:r>
          </a:p>
          <a:p>
            <a:r>
              <a:rPr lang="en-GB" sz="2400" dirty="0"/>
              <a:t>	Aesthetics (visual appeal)</a:t>
            </a:r>
          </a:p>
          <a:p>
            <a:r>
              <a:rPr lang="en-GB" sz="2400" dirty="0"/>
              <a:t>	+</a:t>
            </a:r>
          </a:p>
          <a:p>
            <a:r>
              <a:rPr lang="en-GB" sz="2400" dirty="0"/>
              <a:t>	Scientific content</a:t>
            </a:r>
          </a:p>
          <a:p>
            <a:endParaRPr lang="en-GB" sz="2400" dirty="0"/>
          </a:p>
          <a:p>
            <a:r>
              <a:rPr lang="en-GB" sz="2400" dirty="0">
                <a:solidFill>
                  <a:srgbClr val="C00000"/>
                </a:solidFill>
              </a:rPr>
              <a:t>Backed up by authors in Q &amp; A session</a:t>
            </a:r>
          </a:p>
        </p:txBody>
      </p:sp>
    </p:spTree>
    <p:extLst>
      <p:ext uri="{BB962C8B-B14F-4D97-AF65-F5344CB8AC3E}">
        <p14:creationId xmlns:p14="http://schemas.microsoft.com/office/powerpoint/2010/main" val="2200543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0" end="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1" end="1"/>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Part 1: The formal elements of a Poster</a:t>
            </a:r>
          </a:p>
        </p:txBody>
      </p:sp>
      <p:sp>
        <p:nvSpPr>
          <p:cNvPr id="3" name="Content Placeholder 2"/>
          <p:cNvSpPr>
            <a:spLocks noGrp="1"/>
          </p:cNvSpPr>
          <p:nvPr>
            <p:ph idx="1"/>
          </p:nvPr>
        </p:nvSpPr>
        <p:spPr/>
        <p:txBody>
          <a:bodyPr/>
          <a:lstStyle/>
          <a:p>
            <a:pPr marL="0" indent="0">
              <a:buNone/>
            </a:pPr>
            <a:r>
              <a:rPr lang="en-GB" dirty="0"/>
              <a:t>1: A title (visible from 3-4 metres)</a:t>
            </a:r>
          </a:p>
          <a:p>
            <a:pPr marL="0" indent="0">
              <a:buNone/>
            </a:pPr>
            <a:r>
              <a:rPr lang="en-GB" dirty="0"/>
              <a:t>	- with a list of authors </a:t>
            </a:r>
          </a:p>
          <a:p>
            <a:pPr marL="0" indent="0">
              <a:buNone/>
            </a:pPr>
            <a:r>
              <a:rPr lang="en-GB" dirty="0"/>
              <a:t>2: Introduction</a:t>
            </a:r>
          </a:p>
          <a:p>
            <a:pPr marL="0" indent="0">
              <a:buNone/>
            </a:pPr>
            <a:r>
              <a:rPr lang="en-GB" dirty="0"/>
              <a:t>3: Method</a:t>
            </a:r>
          </a:p>
          <a:p>
            <a:pPr marL="0" indent="0">
              <a:buNone/>
            </a:pPr>
            <a:r>
              <a:rPr lang="en-GB" dirty="0"/>
              <a:t>4: Results</a:t>
            </a:r>
          </a:p>
          <a:p>
            <a:pPr marL="0" indent="0">
              <a:buNone/>
            </a:pPr>
            <a:r>
              <a:rPr lang="en-GB" dirty="0"/>
              <a:t>5: Discussion</a:t>
            </a:r>
          </a:p>
        </p:txBody>
      </p:sp>
    </p:spTree>
    <p:extLst>
      <p:ext uri="{BB962C8B-B14F-4D97-AF65-F5344CB8AC3E}">
        <p14:creationId xmlns:p14="http://schemas.microsoft.com/office/powerpoint/2010/main" val="288697209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The Title (and authorship)</a:t>
            </a:r>
          </a:p>
        </p:txBody>
      </p:sp>
      <p:sp>
        <p:nvSpPr>
          <p:cNvPr id="3" name="Content Placeholder 2"/>
          <p:cNvSpPr>
            <a:spLocks noGrp="1"/>
          </p:cNvSpPr>
          <p:nvPr>
            <p:ph idx="1"/>
          </p:nvPr>
        </p:nvSpPr>
        <p:spPr/>
        <p:txBody>
          <a:bodyPr/>
          <a:lstStyle/>
          <a:p>
            <a:pPr marL="0" indent="0">
              <a:buNone/>
            </a:pPr>
            <a:r>
              <a:rPr lang="en-GB" dirty="0"/>
              <a:t>Is the primary way to engage a potential audience.</a:t>
            </a:r>
          </a:p>
          <a:p>
            <a:pPr marL="0" indent="0">
              <a:buNone/>
            </a:pPr>
            <a:endParaRPr lang="en-GB" dirty="0"/>
          </a:p>
          <a:p>
            <a:pPr marL="0" indent="0">
              <a:buNone/>
            </a:pPr>
            <a:r>
              <a:rPr lang="en-GB" dirty="0"/>
              <a:t>It should be engaging and informative.</a:t>
            </a:r>
          </a:p>
          <a:p>
            <a:pPr marL="0" indent="0">
              <a:buNone/>
            </a:pPr>
            <a:endParaRPr lang="en-GB" dirty="0"/>
          </a:p>
          <a:p>
            <a:pPr marL="0" indent="0">
              <a:buNone/>
            </a:pPr>
            <a:r>
              <a:rPr lang="en-GB" dirty="0"/>
              <a:t>It should be visually appealing from a distance. </a:t>
            </a:r>
          </a:p>
          <a:p>
            <a:pPr marL="0" indent="0">
              <a:buNone/>
            </a:pPr>
            <a:endParaRPr lang="en-GB" dirty="0"/>
          </a:p>
          <a:p>
            <a:pPr marL="0" indent="0">
              <a:buNone/>
            </a:pPr>
            <a:r>
              <a:rPr lang="en-GB" dirty="0"/>
              <a:t>It should be accompanied by the list of authors.</a:t>
            </a:r>
          </a:p>
        </p:txBody>
      </p:sp>
    </p:spTree>
    <p:extLst>
      <p:ext uri="{BB962C8B-B14F-4D97-AF65-F5344CB8AC3E}">
        <p14:creationId xmlns:p14="http://schemas.microsoft.com/office/powerpoint/2010/main" val="155359658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solidFill>
                  <a:schemeClr val="bg1"/>
                </a:solidFill>
              </a:rPr>
              <a:t>For your poster: The Title (and authorship)</a:t>
            </a:r>
          </a:p>
        </p:txBody>
      </p:sp>
      <p:sp>
        <p:nvSpPr>
          <p:cNvPr id="3" name="Content Placeholder 2"/>
          <p:cNvSpPr>
            <a:spLocks noGrp="1"/>
          </p:cNvSpPr>
          <p:nvPr>
            <p:ph idx="1"/>
          </p:nvPr>
        </p:nvSpPr>
        <p:spPr/>
        <p:txBody>
          <a:bodyPr>
            <a:normAutofit fontScale="85000" lnSpcReduction="20000"/>
          </a:bodyPr>
          <a:lstStyle/>
          <a:p>
            <a:pPr marL="0" indent="0">
              <a:buNone/>
            </a:pPr>
            <a:r>
              <a:rPr lang="en-GB" dirty="0">
                <a:solidFill>
                  <a:schemeClr val="bg1"/>
                </a:solidFill>
              </a:rPr>
              <a:t>Your title should try to </a:t>
            </a:r>
            <a:r>
              <a:rPr lang="en-GB" sz="3600" dirty="0">
                <a:solidFill>
                  <a:schemeClr val="bg1"/>
                </a:solidFill>
              </a:rPr>
              <a:t>engage</a:t>
            </a:r>
            <a:r>
              <a:rPr lang="en-GB" dirty="0">
                <a:solidFill>
                  <a:schemeClr val="bg1"/>
                </a:solidFill>
              </a:rPr>
              <a:t> a scientific audience.</a:t>
            </a:r>
          </a:p>
          <a:p>
            <a:pPr marL="0" indent="0">
              <a:buNone/>
            </a:pPr>
            <a:endParaRPr lang="en-GB" dirty="0">
              <a:solidFill>
                <a:schemeClr val="bg1"/>
              </a:solidFill>
            </a:endParaRPr>
          </a:p>
          <a:p>
            <a:pPr marL="0" indent="0">
              <a:buNone/>
            </a:pPr>
            <a:r>
              <a:rPr lang="en-GB" dirty="0">
                <a:solidFill>
                  <a:schemeClr val="bg1"/>
                </a:solidFill>
              </a:rPr>
              <a:t>It should be informative: </a:t>
            </a:r>
          </a:p>
          <a:p>
            <a:pPr marL="0" indent="0">
              <a:buNone/>
            </a:pPr>
            <a:r>
              <a:rPr lang="en-GB" dirty="0">
                <a:solidFill>
                  <a:schemeClr val="bg1"/>
                </a:solidFill>
              </a:rPr>
              <a:t>	i.e. NOT “Our group study”. </a:t>
            </a:r>
          </a:p>
          <a:p>
            <a:pPr marL="0" indent="0">
              <a:buNone/>
            </a:pPr>
            <a:endParaRPr lang="en-GB" dirty="0">
              <a:solidFill>
                <a:schemeClr val="bg1"/>
              </a:solidFill>
            </a:endParaRPr>
          </a:p>
          <a:p>
            <a:pPr marL="0" indent="0">
              <a:buNone/>
            </a:pPr>
            <a:r>
              <a:rPr lang="en-GB" dirty="0">
                <a:solidFill>
                  <a:schemeClr val="bg1"/>
                </a:solidFill>
              </a:rPr>
              <a:t>It should make the audience want to learn more</a:t>
            </a:r>
          </a:p>
          <a:p>
            <a:pPr marL="0" indent="0">
              <a:buNone/>
            </a:pPr>
            <a:r>
              <a:rPr lang="en-GB" dirty="0">
                <a:solidFill>
                  <a:schemeClr val="bg1"/>
                </a:solidFill>
              </a:rPr>
              <a:t>	“A study of exercise and memory”</a:t>
            </a:r>
          </a:p>
          <a:p>
            <a:pPr marL="0" indent="0">
              <a:buNone/>
            </a:pPr>
            <a:r>
              <a:rPr lang="en-GB" dirty="0">
                <a:solidFill>
                  <a:schemeClr val="bg1"/>
                </a:solidFill>
              </a:rPr>
              <a:t>	vs</a:t>
            </a:r>
          </a:p>
          <a:p>
            <a:pPr marL="0" indent="0">
              <a:buNone/>
            </a:pPr>
            <a:r>
              <a:rPr lang="en-GB" dirty="0">
                <a:solidFill>
                  <a:schemeClr val="bg1"/>
                </a:solidFill>
              </a:rPr>
              <a:t>	“Does exercise boost memory performance?”</a:t>
            </a:r>
          </a:p>
          <a:p>
            <a:pPr marL="0" indent="0">
              <a:buNone/>
            </a:pPr>
            <a:r>
              <a:rPr lang="en-GB" dirty="0">
                <a:solidFill>
                  <a:schemeClr val="bg1"/>
                </a:solidFill>
              </a:rPr>
              <a:t>	vs</a:t>
            </a:r>
          </a:p>
          <a:p>
            <a:pPr marL="0" indent="0">
              <a:buNone/>
            </a:pPr>
            <a:r>
              <a:rPr lang="en-GB" dirty="0">
                <a:solidFill>
                  <a:schemeClr val="bg1"/>
                </a:solidFill>
              </a:rPr>
              <a:t>	“Can you jog your memory?”</a:t>
            </a:r>
          </a:p>
        </p:txBody>
      </p:sp>
    </p:spTree>
    <p:extLst>
      <p:ext uri="{BB962C8B-B14F-4D97-AF65-F5344CB8AC3E}">
        <p14:creationId xmlns:p14="http://schemas.microsoft.com/office/powerpoint/2010/main" val="137541564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solidFill>
                  <a:schemeClr val="bg1"/>
                </a:solidFill>
              </a:rPr>
              <a:t>For your poster: The Title (and authorship)</a:t>
            </a:r>
          </a:p>
        </p:txBody>
      </p:sp>
      <p:sp>
        <p:nvSpPr>
          <p:cNvPr id="3" name="Content Placeholder 2"/>
          <p:cNvSpPr>
            <a:spLocks noGrp="1"/>
          </p:cNvSpPr>
          <p:nvPr>
            <p:ph idx="1"/>
          </p:nvPr>
        </p:nvSpPr>
        <p:spPr/>
        <p:txBody>
          <a:bodyPr>
            <a:normAutofit/>
          </a:bodyPr>
          <a:lstStyle/>
          <a:p>
            <a:pPr marL="0" indent="0">
              <a:buNone/>
            </a:pPr>
            <a:r>
              <a:rPr lang="en-GB" dirty="0">
                <a:solidFill>
                  <a:schemeClr val="bg1"/>
                </a:solidFill>
              </a:rPr>
              <a:t>Your Title should appear at the top of your poster, large (and distinct enough) to be seen from about 3-4 metres. </a:t>
            </a:r>
          </a:p>
          <a:p>
            <a:pPr marL="0" indent="0">
              <a:buNone/>
            </a:pPr>
            <a:endParaRPr lang="en-GB" dirty="0">
              <a:solidFill>
                <a:schemeClr val="bg1"/>
              </a:solidFill>
            </a:endParaRPr>
          </a:p>
          <a:p>
            <a:pPr marL="0" indent="0">
              <a:buNone/>
            </a:pPr>
            <a:r>
              <a:rPr lang="en-GB" dirty="0">
                <a:solidFill>
                  <a:schemeClr val="bg1"/>
                </a:solidFill>
              </a:rPr>
              <a:t>A full list of authors (first name and surname) should appear beneath the poster. </a:t>
            </a:r>
          </a:p>
        </p:txBody>
      </p:sp>
    </p:spTree>
    <p:extLst>
      <p:ext uri="{BB962C8B-B14F-4D97-AF65-F5344CB8AC3E}">
        <p14:creationId xmlns:p14="http://schemas.microsoft.com/office/powerpoint/2010/main" val="295161009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Introduction</a:t>
            </a:r>
          </a:p>
        </p:txBody>
      </p:sp>
      <p:sp>
        <p:nvSpPr>
          <p:cNvPr id="3" name="Content Placeholder 2"/>
          <p:cNvSpPr>
            <a:spLocks noGrp="1"/>
          </p:cNvSpPr>
          <p:nvPr>
            <p:ph idx="1"/>
          </p:nvPr>
        </p:nvSpPr>
        <p:spPr/>
        <p:txBody>
          <a:bodyPr/>
          <a:lstStyle/>
          <a:p>
            <a:pPr marL="0" indent="0">
              <a:buNone/>
            </a:pPr>
            <a:r>
              <a:rPr lang="en-GB" dirty="0"/>
              <a:t>After reading your introduction the audience / reader should understand:</a:t>
            </a:r>
          </a:p>
          <a:p>
            <a:pPr marL="0" indent="0">
              <a:buNone/>
            </a:pPr>
            <a:endParaRPr lang="en-GB" dirty="0"/>
          </a:p>
          <a:p>
            <a:pPr marL="514350" indent="-514350">
              <a:buAutoNum type="arabicParenR"/>
            </a:pPr>
            <a:r>
              <a:rPr lang="en-GB" dirty="0"/>
              <a:t>What is already known about the topic (i.e. the background literature). </a:t>
            </a:r>
          </a:p>
          <a:p>
            <a:pPr marL="514350" indent="-514350">
              <a:buAutoNum type="arabicParenR"/>
            </a:pPr>
            <a:r>
              <a:rPr lang="en-GB" dirty="0"/>
              <a:t>How your study follows on from, or adds to, this knowledge.</a:t>
            </a:r>
          </a:p>
          <a:p>
            <a:pPr marL="514350" indent="-514350">
              <a:buAutoNum type="arabicParenR"/>
            </a:pPr>
            <a:r>
              <a:rPr lang="en-GB" dirty="0"/>
              <a:t>What you plan to do.</a:t>
            </a:r>
          </a:p>
          <a:p>
            <a:pPr marL="514350" indent="-514350">
              <a:buAutoNum type="arabicParenR"/>
            </a:pPr>
            <a:r>
              <a:rPr lang="en-GB" dirty="0"/>
              <a:t>What you expect to find (your hypothesis).</a:t>
            </a:r>
          </a:p>
        </p:txBody>
      </p:sp>
    </p:spTree>
    <p:extLst>
      <p:ext uri="{BB962C8B-B14F-4D97-AF65-F5344CB8AC3E}">
        <p14:creationId xmlns:p14="http://schemas.microsoft.com/office/powerpoint/2010/main" val="67886066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solidFill>
                  <a:schemeClr val="bg1"/>
                </a:solidFill>
              </a:rPr>
              <a:t>For your poster:  Introduction</a:t>
            </a:r>
          </a:p>
        </p:txBody>
      </p:sp>
      <p:sp>
        <p:nvSpPr>
          <p:cNvPr id="3" name="Content Placeholder 2"/>
          <p:cNvSpPr>
            <a:spLocks noGrp="1"/>
          </p:cNvSpPr>
          <p:nvPr>
            <p:ph idx="1"/>
          </p:nvPr>
        </p:nvSpPr>
        <p:spPr/>
        <p:txBody>
          <a:bodyPr>
            <a:normAutofit fontScale="92500" lnSpcReduction="20000"/>
          </a:bodyPr>
          <a:lstStyle/>
          <a:p>
            <a:pPr marL="0" indent="0">
              <a:buNone/>
            </a:pPr>
            <a:r>
              <a:rPr lang="en-GB" dirty="0">
                <a:solidFill>
                  <a:schemeClr val="bg1"/>
                </a:solidFill>
              </a:rPr>
              <a:t>Around 100-200 words of text covering the following: </a:t>
            </a:r>
          </a:p>
          <a:p>
            <a:pPr marL="0" indent="0">
              <a:buNone/>
            </a:pPr>
            <a:r>
              <a:rPr lang="en-GB" dirty="0">
                <a:solidFill>
                  <a:schemeClr val="bg1"/>
                </a:solidFill>
              </a:rPr>
              <a:t>1) An opening section introducing the broad topic</a:t>
            </a:r>
          </a:p>
          <a:p>
            <a:pPr marL="0" indent="0">
              <a:buNone/>
            </a:pPr>
            <a:endParaRPr lang="en-GB" dirty="0">
              <a:solidFill>
                <a:schemeClr val="bg1"/>
              </a:solidFill>
            </a:endParaRPr>
          </a:p>
          <a:p>
            <a:pPr marL="0" indent="0">
              <a:buNone/>
            </a:pPr>
            <a:r>
              <a:rPr lang="en-GB" dirty="0">
                <a:solidFill>
                  <a:schemeClr val="bg1"/>
                </a:solidFill>
              </a:rPr>
              <a:t>2) Give some relevant background by provide details of at least </a:t>
            </a:r>
            <a:r>
              <a:rPr lang="en-GB" sz="3500" dirty="0">
                <a:solidFill>
                  <a:schemeClr val="accent4"/>
                </a:solidFill>
              </a:rPr>
              <a:t>2 or 3 </a:t>
            </a:r>
            <a:r>
              <a:rPr lang="en-GB" dirty="0">
                <a:solidFill>
                  <a:schemeClr val="bg1"/>
                </a:solidFill>
              </a:rPr>
              <a:t>previous studies.</a:t>
            </a:r>
          </a:p>
          <a:p>
            <a:pPr marL="0" indent="0">
              <a:buNone/>
            </a:pPr>
            <a:r>
              <a:rPr lang="en-GB" dirty="0">
                <a:solidFill>
                  <a:schemeClr val="bg1"/>
                </a:solidFill>
              </a:rPr>
              <a:t>	</a:t>
            </a:r>
            <a:r>
              <a:rPr lang="en-GB" dirty="0">
                <a:solidFill>
                  <a:schemeClr val="accent4"/>
                </a:solidFill>
              </a:rPr>
              <a:t>For each one, provide an answer to these two questions</a:t>
            </a:r>
            <a:r>
              <a:rPr lang="en-GB" dirty="0">
                <a:solidFill>
                  <a:schemeClr val="bg1"/>
                </a:solidFill>
              </a:rPr>
              <a:t>:</a:t>
            </a:r>
          </a:p>
          <a:p>
            <a:pPr marL="0" indent="0">
              <a:buNone/>
            </a:pPr>
            <a:r>
              <a:rPr lang="en-GB" dirty="0">
                <a:solidFill>
                  <a:schemeClr val="bg1"/>
                </a:solidFill>
              </a:rPr>
              <a:t>	a) What did they do? </a:t>
            </a:r>
          </a:p>
          <a:p>
            <a:pPr marL="0" indent="0">
              <a:buNone/>
            </a:pPr>
            <a:r>
              <a:rPr lang="en-GB" dirty="0">
                <a:solidFill>
                  <a:schemeClr val="bg1"/>
                </a:solidFill>
              </a:rPr>
              <a:t>	b) What did they find? </a:t>
            </a:r>
          </a:p>
          <a:p>
            <a:pPr marL="0" indent="0">
              <a:buNone/>
            </a:pPr>
            <a:endParaRPr lang="en-GB" dirty="0">
              <a:solidFill>
                <a:schemeClr val="bg1"/>
              </a:solidFill>
            </a:endParaRPr>
          </a:p>
          <a:p>
            <a:pPr marL="0" indent="0">
              <a:buNone/>
            </a:pPr>
            <a:r>
              <a:rPr lang="en-GB" dirty="0">
                <a:solidFill>
                  <a:schemeClr val="bg1"/>
                </a:solidFill>
              </a:rPr>
              <a:t>Notice that I didn’t say anything about what the authors “said” or “claimed”</a:t>
            </a:r>
          </a:p>
        </p:txBody>
      </p:sp>
    </p:spTree>
    <p:extLst>
      <p:ext uri="{BB962C8B-B14F-4D97-AF65-F5344CB8AC3E}">
        <p14:creationId xmlns:p14="http://schemas.microsoft.com/office/powerpoint/2010/main" val="256016978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solidFill>
                  <a:schemeClr val="bg1"/>
                </a:solidFill>
              </a:rPr>
              <a:t>For your poster Introduction (continued)</a:t>
            </a:r>
          </a:p>
        </p:txBody>
      </p:sp>
      <p:sp>
        <p:nvSpPr>
          <p:cNvPr id="3" name="Content Placeholder 2"/>
          <p:cNvSpPr>
            <a:spLocks noGrp="1"/>
          </p:cNvSpPr>
          <p:nvPr>
            <p:ph idx="1"/>
          </p:nvPr>
        </p:nvSpPr>
        <p:spPr/>
        <p:txBody>
          <a:bodyPr>
            <a:normAutofit/>
          </a:bodyPr>
          <a:lstStyle/>
          <a:p>
            <a:pPr marL="0" indent="0">
              <a:buNone/>
            </a:pPr>
            <a:r>
              <a:rPr lang="en-GB" dirty="0">
                <a:solidFill>
                  <a:schemeClr val="bg1"/>
                </a:solidFill>
              </a:rPr>
              <a:t>3)  On the basis of this background, how does your study link to, or add to this knowledge? </a:t>
            </a:r>
          </a:p>
          <a:p>
            <a:pPr marL="0" indent="0">
              <a:buNone/>
            </a:pPr>
            <a:endParaRPr lang="en-GB" dirty="0">
              <a:solidFill>
                <a:schemeClr val="bg1"/>
              </a:solidFill>
            </a:endParaRPr>
          </a:p>
          <a:p>
            <a:pPr marL="0" indent="0">
              <a:buNone/>
            </a:pPr>
            <a:r>
              <a:rPr lang="en-GB" dirty="0">
                <a:solidFill>
                  <a:schemeClr val="bg1"/>
                </a:solidFill>
              </a:rPr>
              <a:t>What is your study going to do? </a:t>
            </a:r>
          </a:p>
          <a:p>
            <a:pPr marL="0" indent="0">
              <a:buNone/>
            </a:pPr>
            <a:r>
              <a:rPr lang="en-GB" dirty="0">
                <a:solidFill>
                  <a:schemeClr val="bg1"/>
                </a:solidFill>
              </a:rPr>
              <a:t>What do you predict in your study?</a:t>
            </a:r>
          </a:p>
          <a:p>
            <a:pPr marL="0" indent="0">
              <a:buNone/>
            </a:pPr>
            <a:endParaRPr lang="en-GB" dirty="0">
              <a:solidFill>
                <a:schemeClr val="bg1"/>
              </a:solidFill>
            </a:endParaRPr>
          </a:p>
          <a:p>
            <a:pPr marL="0" indent="0">
              <a:buNone/>
            </a:pPr>
            <a:r>
              <a:rPr lang="en-GB" dirty="0">
                <a:solidFill>
                  <a:schemeClr val="bg1"/>
                </a:solidFill>
              </a:rPr>
              <a:t>(Don’t write out the null hypothesis). </a:t>
            </a:r>
          </a:p>
          <a:p>
            <a:pPr marL="0" indent="0">
              <a:buNone/>
            </a:pPr>
            <a:endParaRPr lang="en-GB" dirty="0">
              <a:solidFill>
                <a:schemeClr val="bg1"/>
              </a:solidFill>
            </a:endParaRPr>
          </a:p>
        </p:txBody>
      </p:sp>
    </p:spTree>
    <p:extLst>
      <p:ext uri="{BB962C8B-B14F-4D97-AF65-F5344CB8AC3E}">
        <p14:creationId xmlns:p14="http://schemas.microsoft.com/office/powerpoint/2010/main" val="401084296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Method</a:t>
            </a:r>
          </a:p>
        </p:txBody>
      </p:sp>
      <p:sp>
        <p:nvSpPr>
          <p:cNvPr id="3" name="Content Placeholder 2"/>
          <p:cNvSpPr>
            <a:spLocks noGrp="1"/>
          </p:cNvSpPr>
          <p:nvPr>
            <p:ph idx="1"/>
          </p:nvPr>
        </p:nvSpPr>
        <p:spPr/>
        <p:txBody>
          <a:bodyPr>
            <a:normAutofit lnSpcReduction="10000"/>
          </a:bodyPr>
          <a:lstStyle/>
          <a:p>
            <a:pPr marL="0" indent="0">
              <a:buNone/>
            </a:pPr>
            <a:r>
              <a:rPr lang="en-GB" dirty="0"/>
              <a:t>This has 3 key elements</a:t>
            </a:r>
          </a:p>
          <a:p>
            <a:pPr marL="0" indent="0">
              <a:buNone/>
            </a:pPr>
            <a:endParaRPr lang="en-GB" dirty="0"/>
          </a:p>
          <a:p>
            <a:pPr marL="514350" indent="-514350">
              <a:buAutoNum type="arabicParenR"/>
            </a:pPr>
            <a:r>
              <a:rPr lang="en-GB" dirty="0"/>
              <a:t>Participants</a:t>
            </a:r>
          </a:p>
          <a:p>
            <a:pPr marL="914400" lvl="2" indent="0">
              <a:buNone/>
            </a:pPr>
            <a:r>
              <a:rPr lang="en-GB" sz="2400" i="1" dirty="0"/>
              <a:t>Give a description of your sample, and how you recruited them. </a:t>
            </a:r>
            <a:endParaRPr lang="en-GB" sz="2400" dirty="0"/>
          </a:p>
          <a:p>
            <a:pPr marL="514350" indent="-514350">
              <a:buAutoNum type="arabicParenR" startAt="2"/>
            </a:pPr>
            <a:r>
              <a:rPr lang="en-GB" dirty="0"/>
              <a:t>Materials</a:t>
            </a:r>
          </a:p>
          <a:p>
            <a:pPr marL="0" indent="0">
              <a:buNone/>
            </a:pPr>
            <a:r>
              <a:rPr lang="en-GB" sz="2400" dirty="0"/>
              <a:t>	</a:t>
            </a:r>
            <a:r>
              <a:rPr lang="en-GB" sz="2400" i="1" dirty="0"/>
              <a:t>Explain what materials you used (e.g. questionnaires, diaries etc.) and 	where they came from (if they are existing measures). </a:t>
            </a:r>
          </a:p>
          <a:p>
            <a:pPr marL="0" indent="0">
              <a:buNone/>
            </a:pPr>
            <a:r>
              <a:rPr lang="en-GB" dirty="0"/>
              <a:t>3)   A description of the procedure you used. </a:t>
            </a:r>
          </a:p>
          <a:p>
            <a:pPr marL="914400" lvl="2" indent="0">
              <a:buNone/>
            </a:pPr>
            <a:r>
              <a:rPr lang="en-GB" sz="2400" i="1" dirty="0"/>
              <a:t>Give a description of what happened during your experiment, and what data you collected. </a:t>
            </a:r>
          </a:p>
        </p:txBody>
      </p:sp>
    </p:spTree>
    <p:extLst>
      <p:ext uri="{BB962C8B-B14F-4D97-AF65-F5344CB8AC3E}">
        <p14:creationId xmlns:p14="http://schemas.microsoft.com/office/powerpoint/2010/main" val="92043069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solidFill>
                  <a:schemeClr val="bg1"/>
                </a:solidFill>
              </a:rPr>
              <a:t>For your poster Method</a:t>
            </a:r>
          </a:p>
        </p:txBody>
      </p:sp>
      <p:sp>
        <p:nvSpPr>
          <p:cNvPr id="3" name="Content Placeholder 2"/>
          <p:cNvSpPr>
            <a:spLocks noGrp="1"/>
          </p:cNvSpPr>
          <p:nvPr>
            <p:ph idx="1"/>
          </p:nvPr>
        </p:nvSpPr>
        <p:spPr/>
        <p:txBody>
          <a:bodyPr>
            <a:normAutofit/>
          </a:bodyPr>
          <a:lstStyle/>
          <a:p>
            <a:pPr marL="0" indent="0">
              <a:buNone/>
            </a:pPr>
            <a:r>
              <a:rPr lang="en-GB" dirty="0">
                <a:solidFill>
                  <a:schemeClr val="bg1"/>
                </a:solidFill>
              </a:rPr>
              <a:t>1) A Participant section detailing your sample (how many, any demographic information?) </a:t>
            </a:r>
          </a:p>
          <a:p>
            <a:pPr marL="0" indent="0">
              <a:buNone/>
            </a:pPr>
            <a:endParaRPr lang="en-GB" dirty="0">
              <a:solidFill>
                <a:schemeClr val="bg1"/>
              </a:solidFill>
            </a:endParaRPr>
          </a:p>
          <a:p>
            <a:pPr marL="0" indent="0">
              <a:buNone/>
            </a:pPr>
            <a:endParaRPr lang="en-GB" dirty="0">
              <a:solidFill>
                <a:schemeClr val="bg1"/>
              </a:solidFill>
            </a:endParaRPr>
          </a:p>
          <a:p>
            <a:pPr marL="0" indent="0">
              <a:buNone/>
            </a:pPr>
            <a:r>
              <a:rPr lang="en-GB" dirty="0">
                <a:solidFill>
                  <a:schemeClr val="bg1"/>
                </a:solidFill>
              </a:rPr>
              <a:t>2) (If necessary) a materials section detailing any existing scales / measures you have used. </a:t>
            </a:r>
          </a:p>
        </p:txBody>
      </p:sp>
    </p:spTree>
    <p:extLst>
      <p:ext uri="{BB962C8B-B14F-4D97-AF65-F5344CB8AC3E}">
        <p14:creationId xmlns:p14="http://schemas.microsoft.com/office/powerpoint/2010/main" val="25014465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An example using a between-participant design. </a:t>
            </a:r>
          </a:p>
        </p:txBody>
      </p:sp>
      <p:sp>
        <p:nvSpPr>
          <p:cNvPr id="3" name="Content Placeholder 2"/>
          <p:cNvSpPr>
            <a:spLocks noGrp="1"/>
          </p:cNvSpPr>
          <p:nvPr>
            <p:ph idx="1"/>
          </p:nvPr>
        </p:nvSpPr>
        <p:spPr>
          <a:xfrm>
            <a:off x="838200" y="1825625"/>
            <a:ext cx="11049000" cy="3994150"/>
          </a:xfrm>
        </p:spPr>
        <p:txBody>
          <a:bodyPr/>
          <a:lstStyle/>
          <a:p>
            <a:pPr marL="0" indent="0">
              <a:buNone/>
            </a:pPr>
            <a:r>
              <a:rPr lang="en-GB" dirty="0"/>
              <a:t>In this example, we have Test A and Test B taken by different people, so we can’t look at the direction of a difference for each person. </a:t>
            </a:r>
          </a:p>
          <a:p>
            <a:pPr marL="0" indent="0">
              <a:buNone/>
            </a:pPr>
            <a:endParaRPr lang="en-GB" dirty="0"/>
          </a:p>
          <a:p>
            <a:pPr marL="0" indent="0">
              <a:buNone/>
            </a:pPr>
            <a:r>
              <a:rPr lang="en-GB" dirty="0"/>
              <a:t>So, we start with a </a:t>
            </a:r>
            <a:r>
              <a:rPr lang="en-GB" i="1" dirty="0"/>
              <a:t>different assumption. </a:t>
            </a:r>
            <a:endParaRPr lang="en-GB" dirty="0"/>
          </a:p>
          <a:p>
            <a:pPr marL="0" indent="0">
              <a:buNone/>
            </a:pPr>
            <a:endParaRPr lang="en-GB" dirty="0"/>
          </a:p>
          <a:p>
            <a:pPr marL="0" indent="0">
              <a:buNone/>
            </a:pPr>
            <a:r>
              <a:rPr lang="en-GB" dirty="0"/>
              <a:t>If Test A and B are (roughly) the same then the highest (vs lowest) scores should be spread out equally across both conditions. </a:t>
            </a:r>
          </a:p>
        </p:txBody>
      </p:sp>
    </p:spTree>
    <p:extLst>
      <p:ext uri="{BB962C8B-B14F-4D97-AF65-F5344CB8AC3E}">
        <p14:creationId xmlns:p14="http://schemas.microsoft.com/office/powerpoint/2010/main" val="205382495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solidFill>
                  <a:schemeClr val="bg1"/>
                </a:solidFill>
              </a:rPr>
              <a:t>For your poster: Method (continued)</a:t>
            </a:r>
          </a:p>
        </p:txBody>
      </p:sp>
      <p:sp>
        <p:nvSpPr>
          <p:cNvPr id="4" name="Content Placeholder 3"/>
          <p:cNvSpPr>
            <a:spLocks noGrp="1"/>
          </p:cNvSpPr>
          <p:nvPr>
            <p:ph idx="1"/>
          </p:nvPr>
        </p:nvSpPr>
        <p:spPr/>
        <p:txBody>
          <a:bodyPr/>
          <a:lstStyle/>
          <a:p>
            <a:pPr marL="0" indent="0">
              <a:buNone/>
            </a:pPr>
            <a:r>
              <a:rPr lang="en-GB" dirty="0">
                <a:solidFill>
                  <a:schemeClr val="bg1"/>
                </a:solidFill>
              </a:rPr>
              <a:t>3) A procedure section detailing how the study was run so that a </a:t>
            </a:r>
            <a:r>
              <a:rPr lang="en-GB" u="sng" dirty="0">
                <a:solidFill>
                  <a:schemeClr val="bg1"/>
                </a:solidFill>
              </a:rPr>
              <a:t>reasonable person </a:t>
            </a:r>
            <a:r>
              <a:rPr lang="en-GB" dirty="0">
                <a:solidFill>
                  <a:schemeClr val="bg1"/>
                </a:solidFill>
              </a:rPr>
              <a:t>could replicate it if necessary.</a:t>
            </a:r>
          </a:p>
          <a:p>
            <a:pPr marL="0" indent="0">
              <a:buNone/>
            </a:pPr>
            <a:endParaRPr lang="en-GB" dirty="0">
              <a:solidFill>
                <a:schemeClr val="bg1"/>
              </a:solidFill>
            </a:endParaRPr>
          </a:p>
          <a:p>
            <a:pPr marL="0" indent="0">
              <a:buNone/>
            </a:pPr>
            <a:r>
              <a:rPr lang="en-GB" dirty="0">
                <a:solidFill>
                  <a:schemeClr val="bg1"/>
                </a:solidFill>
              </a:rPr>
              <a:t>This should include the details that make a difference to the outcome (that a person would reasonably need to know).</a:t>
            </a:r>
          </a:p>
          <a:p>
            <a:pPr marL="0" indent="0">
              <a:buNone/>
            </a:pPr>
            <a:r>
              <a:rPr lang="en-GB" dirty="0">
                <a:solidFill>
                  <a:schemeClr val="bg1"/>
                </a:solidFill>
              </a:rPr>
              <a:t>	The context the experiment took place in</a:t>
            </a:r>
          </a:p>
          <a:p>
            <a:pPr marL="0" indent="0">
              <a:buNone/>
            </a:pPr>
            <a:r>
              <a:rPr lang="en-GB" dirty="0">
                <a:solidFill>
                  <a:schemeClr val="bg1"/>
                </a:solidFill>
              </a:rPr>
              <a:t>	The instructions given to participants</a:t>
            </a:r>
          </a:p>
          <a:p>
            <a:pPr marL="0" indent="0">
              <a:buNone/>
            </a:pPr>
            <a:r>
              <a:rPr lang="en-GB" dirty="0">
                <a:solidFill>
                  <a:schemeClr val="bg1"/>
                </a:solidFill>
              </a:rPr>
              <a:t>	What the participants had to do</a:t>
            </a:r>
          </a:p>
          <a:p>
            <a:pPr marL="0" indent="0">
              <a:buNone/>
            </a:pPr>
            <a:r>
              <a:rPr lang="en-GB" dirty="0">
                <a:solidFill>
                  <a:schemeClr val="bg1"/>
                </a:solidFill>
              </a:rPr>
              <a:t>	What data were collected</a:t>
            </a:r>
          </a:p>
        </p:txBody>
      </p:sp>
    </p:spTree>
    <p:extLst>
      <p:ext uri="{BB962C8B-B14F-4D97-AF65-F5344CB8AC3E}">
        <p14:creationId xmlns:p14="http://schemas.microsoft.com/office/powerpoint/2010/main" val="67397870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solidFill>
                  <a:schemeClr val="bg1"/>
                </a:solidFill>
              </a:rPr>
              <a:t>For your poster: Method (continued)</a:t>
            </a:r>
          </a:p>
        </p:txBody>
      </p:sp>
      <p:sp>
        <p:nvSpPr>
          <p:cNvPr id="4" name="Content Placeholder 3"/>
          <p:cNvSpPr>
            <a:spLocks noGrp="1"/>
          </p:cNvSpPr>
          <p:nvPr>
            <p:ph idx="1"/>
          </p:nvPr>
        </p:nvSpPr>
        <p:spPr/>
        <p:txBody>
          <a:bodyPr>
            <a:normAutofit fontScale="92500" lnSpcReduction="20000"/>
          </a:bodyPr>
          <a:lstStyle/>
          <a:p>
            <a:pPr marL="0" indent="0">
              <a:buNone/>
            </a:pPr>
            <a:r>
              <a:rPr lang="en-GB" dirty="0">
                <a:solidFill>
                  <a:schemeClr val="accent4"/>
                </a:solidFill>
              </a:rPr>
              <a:t>What do I mean by reasonable</a:t>
            </a:r>
            <a:r>
              <a:rPr lang="en-GB" dirty="0">
                <a:solidFill>
                  <a:schemeClr val="bg1"/>
                </a:solidFill>
              </a:rPr>
              <a:t>?</a:t>
            </a:r>
          </a:p>
          <a:p>
            <a:pPr marL="0" indent="0">
              <a:buNone/>
            </a:pPr>
            <a:r>
              <a:rPr lang="en-GB" dirty="0">
                <a:solidFill>
                  <a:schemeClr val="bg1"/>
                </a:solidFill>
              </a:rPr>
              <a:t>Nothing irrelevant or unimportant: </a:t>
            </a:r>
          </a:p>
          <a:p>
            <a:pPr marL="0" indent="0">
              <a:buNone/>
            </a:pPr>
            <a:r>
              <a:rPr lang="en-GB" dirty="0">
                <a:solidFill>
                  <a:schemeClr val="bg1"/>
                </a:solidFill>
              </a:rPr>
              <a:t>	e.g. the colour ink in the pen used by the participant. </a:t>
            </a:r>
          </a:p>
          <a:p>
            <a:pPr marL="0" indent="0">
              <a:buNone/>
            </a:pPr>
            <a:endParaRPr lang="en-GB" dirty="0">
              <a:solidFill>
                <a:schemeClr val="bg1"/>
              </a:solidFill>
            </a:endParaRPr>
          </a:p>
          <a:p>
            <a:pPr marL="0" indent="0">
              <a:buNone/>
            </a:pPr>
            <a:r>
              <a:rPr lang="en-GB" dirty="0">
                <a:solidFill>
                  <a:schemeClr val="bg1"/>
                </a:solidFill>
              </a:rPr>
              <a:t>Nothing that a reasonable person would assume anyway.</a:t>
            </a:r>
          </a:p>
          <a:p>
            <a:pPr marL="0" indent="0">
              <a:buNone/>
            </a:pPr>
            <a:r>
              <a:rPr lang="en-GB" dirty="0">
                <a:solidFill>
                  <a:schemeClr val="bg1"/>
                </a:solidFill>
              </a:rPr>
              <a:t>	e.g. that there was oxygen in the room. </a:t>
            </a:r>
          </a:p>
          <a:p>
            <a:pPr marL="0" indent="0">
              <a:buNone/>
            </a:pPr>
            <a:endParaRPr lang="en-GB" dirty="0">
              <a:solidFill>
                <a:schemeClr val="bg1"/>
              </a:solidFill>
            </a:endParaRPr>
          </a:p>
          <a:p>
            <a:pPr marL="0" indent="0">
              <a:buNone/>
            </a:pPr>
            <a:r>
              <a:rPr lang="en-GB" dirty="0">
                <a:solidFill>
                  <a:schemeClr val="bg1"/>
                </a:solidFill>
              </a:rPr>
              <a:t>But everything else that could reasonably make a difference to the outcome.</a:t>
            </a:r>
          </a:p>
          <a:p>
            <a:pPr marL="0" indent="0">
              <a:buNone/>
            </a:pPr>
            <a:r>
              <a:rPr lang="en-GB" dirty="0">
                <a:solidFill>
                  <a:schemeClr val="bg1"/>
                </a:solidFill>
              </a:rPr>
              <a:t>	e.g. 	was there a time deadline? </a:t>
            </a:r>
          </a:p>
          <a:p>
            <a:pPr marL="0" indent="0">
              <a:buNone/>
            </a:pPr>
            <a:r>
              <a:rPr lang="en-GB" dirty="0">
                <a:solidFill>
                  <a:schemeClr val="bg1"/>
                </a:solidFill>
              </a:rPr>
              <a:t>	 	what scale did participants use to rate their answers? </a:t>
            </a:r>
          </a:p>
        </p:txBody>
      </p:sp>
    </p:spTree>
    <p:extLst>
      <p:ext uri="{BB962C8B-B14F-4D97-AF65-F5344CB8AC3E}">
        <p14:creationId xmlns:p14="http://schemas.microsoft.com/office/powerpoint/2010/main" val="12590743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The Results</a:t>
            </a:r>
          </a:p>
        </p:txBody>
      </p:sp>
      <p:sp>
        <p:nvSpPr>
          <p:cNvPr id="3" name="Content Placeholder 2"/>
          <p:cNvSpPr>
            <a:spLocks noGrp="1"/>
          </p:cNvSpPr>
          <p:nvPr>
            <p:ph idx="1"/>
          </p:nvPr>
        </p:nvSpPr>
        <p:spPr/>
        <p:txBody>
          <a:bodyPr/>
          <a:lstStyle/>
          <a:p>
            <a:pPr marL="0" indent="0">
              <a:buNone/>
            </a:pPr>
            <a:r>
              <a:rPr lang="en-GB" dirty="0"/>
              <a:t>This has 2 or 3 elements </a:t>
            </a:r>
            <a:r>
              <a:rPr lang="en-GB" u="sng" dirty="0"/>
              <a:t>per analysis</a:t>
            </a:r>
          </a:p>
          <a:p>
            <a:pPr marL="0" indent="0">
              <a:buNone/>
            </a:pPr>
            <a:endParaRPr lang="en-GB" dirty="0"/>
          </a:p>
          <a:p>
            <a:pPr marL="514350" indent="-514350">
              <a:buFont typeface="+mj-lt"/>
              <a:buAutoNum type="arabicPeriod"/>
            </a:pPr>
            <a:r>
              <a:rPr lang="en-GB" dirty="0"/>
              <a:t>(If necessary) a description of how data were processed to obtain the scores that were analysed. </a:t>
            </a:r>
          </a:p>
          <a:p>
            <a:pPr marL="0" indent="0">
              <a:buNone/>
            </a:pPr>
            <a:r>
              <a:rPr lang="en-GB" dirty="0"/>
              <a:t>	</a:t>
            </a:r>
            <a:r>
              <a:rPr lang="en-GB" sz="2400" dirty="0"/>
              <a:t>e.g. </a:t>
            </a:r>
            <a:r>
              <a:rPr lang="en-GB" sz="2400" i="1" dirty="0"/>
              <a:t>diary data on caffeine intake was averaged over 3 days</a:t>
            </a:r>
            <a:r>
              <a:rPr lang="en-GB" sz="2400" dirty="0"/>
              <a:t>. </a:t>
            </a:r>
          </a:p>
          <a:p>
            <a:pPr marL="514350" indent="-514350">
              <a:buFont typeface="+mj-lt"/>
              <a:buAutoNum type="arabicPeriod" startAt="2"/>
            </a:pPr>
            <a:r>
              <a:rPr lang="en-GB" dirty="0"/>
              <a:t>Summary data (table, graph) showing the findings of your research. </a:t>
            </a:r>
          </a:p>
          <a:p>
            <a:pPr marL="457200" lvl="1" indent="0">
              <a:buNone/>
            </a:pPr>
            <a:r>
              <a:rPr lang="en-GB" dirty="0"/>
              <a:t>	</a:t>
            </a:r>
            <a:r>
              <a:rPr lang="en-GB" i="1" dirty="0"/>
              <a:t>e.g. the average caffeine intake in each condition</a:t>
            </a:r>
            <a:r>
              <a:rPr lang="en-GB" dirty="0"/>
              <a:t>. </a:t>
            </a:r>
          </a:p>
          <a:p>
            <a:pPr marL="514350" indent="-514350">
              <a:buFont typeface="+mj-lt"/>
              <a:buAutoNum type="arabicPeriod" startAt="2"/>
            </a:pPr>
            <a:r>
              <a:rPr lang="en-GB" dirty="0"/>
              <a:t>The outcome of the statistical test carried out on the data. </a:t>
            </a:r>
          </a:p>
          <a:p>
            <a:pPr marL="457200" lvl="1" indent="0">
              <a:buNone/>
            </a:pPr>
            <a:r>
              <a:rPr lang="en-GB" dirty="0"/>
              <a:t>	</a:t>
            </a:r>
            <a:r>
              <a:rPr lang="en-GB" i="1" dirty="0"/>
              <a:t>e.g. the results of the Mann-Whitney rank-sum test on caffeine intake. </a:t>
            </a:r>
          </a:p>
        </p:txBody>
      </p:sp>
    </p:spTree>
    <p:extLst>
      <p:ext uri="{BB962C8B-B14F-4D97-AF65-F5344CB8AC3E}">
        <p14:creationId xmlns:p14="http://schemas.microsoft.com/office/powerpoint/2010/main" val="324504796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solidFill>
                  <a:schemeClr val="bg1"/>
                </a:solidFill>
              </a:rPr>
              <a:t>For your poster:  Results</a:t>
            </a:r>
          </a:p>
        </p:txBody>
      </p:sp>
      <p:sp>
        <p:nvSpPr>
          <p:cNvPr id="4" name="Content Placeholder 3"/>
          <p:cNvSpPr>
            <a:spLocks noGrp="1"/>
          </p:cNvSpPr>
          <p:nvPr>
            <p:ph idx="1"/>
          </p:nvPr>
        </p:nvSpPr>
        <p:spPr/>
        <p:txBody>
          <a:bodyPr/>
          <a:lstStyle/>
          <a:p>
            <a:pPr marL="0" indent="0">
              <a:buNone/>
            </a:pPr>
            <a:r>
              <a:rPr lang="en-GB" dirty="0">
                <a:solidFill>
                  <a:schemeClr val="bg1"/>
                </a:solidFill>
              </a:rPr>
              <a:t>1: (If necessary) a description of how data were processed to obtain the scores that were analysed. </a:t>
            </a:r>
          </a:p>
          <a:p>
            <a:pPr marL="0" indent="0">
              <a:buNone/>
            </a:pPr>
            <a:r>
              <a:rPr lang="en-GB" dirty="0">
                <a:solidFill>
                  <a:schemeClr val="bg1"/>
                </a:solidFill>
              </a:rPr>
              <a:t>	How were the data processed? </a:t>
            </a:r>
          </a:p>
          <a:p>
            <a:pPr marL="0" indent="0">
              <a:buNone/>
            </a:pPr>
            <a:r>
              <a:rPr lang="en-GB" dirty="0">
                <a:solidFill>
                  <a:schemeClr val="bg1"/>
                </a:solidFill>
              </a:rPr>
              <a:t>	e.g. 	Scales totalled, response times averaged, errors counted…</a:t>
            </a:r>
          </a:p>
          <a:p>
            <a:pPr marL="0" indent="0">
              <a:buNone/>
            </a:pPr>
            <a:r>
              <a:rPr lang="en-GB" dirty="0">
                <a:solidFill>
                  <a:schemeClr val="bg1"/>
                </a:solidFill>
              </a:rPr>
              <a:t>	</a:t>
            </a:r>
          </a:p>
          <a:p>
            <a:pPr marL="0" indent="0">
              <a:buNone/>
            </a:pPr>
            <a:r>
              <a:rPr lang="en-GB" dirty="0">
                <a:solidFill>
                  <a:schemeClr val="bg1"/>
                </a:solidFill>
              </a:rPr>
              <a:t>	How many participants excluded (and why)?</a:t>
            </a:r>
          </a:p>
          <a:p>
            <a:pPr marL="0" indent="0">
              <a:buNone/>
            </a:pPr>
            <a:r>
              <a:rPr lang="en-GB" dirty="0">
                <a:solidFill>
                  <a:schemeClr val="bg1"/>
                </a:solidFill>
              </a:rPr>
              <a:t>	e.g. 	failed to follow instructions</a:t>
            </a:r>
          </a:p>
          <a:p>
            <a:pPr marL="0" indent="0">
              <a:buNone/>
            </a:pPr>
            <a:r>
              <a:rPr lang="en-GB" dirty="0">
                <a:solidFill>
                  <a:schemeClr val="bg1"/>
                </a:solidFill>
              </a:rPr>
              <a:t>		gave up / took too long on task / withdrew</a:t>
            </a:r>
          </a:p>
          <a:p>
            <a:pPr marL="0" indent="0">
              <a:buNone/>
            </a:pPr>
            <a:endParaRPr lang="en-GB" dirty="0">
              <a:solidFill>
                <a:schemeClr val="bg1"/>
              </a:solidFill>
            </a:endParaRPr>
          </a:p>
        </p:txBody>
      </p:sp>
    </p:spTree>
    <p:extLst>
      <p:ext uri="{BB962C8B-B14F-4D97-AF65-F5344CB8AC3E}">
        <p14:creationId xmlns:p14="http://schemas.microsoft.com/office/powerpoint/2010/main" val="92135418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solidFill>
                  <a:schemeClr val="bg1"/>
                </a:solidFill>
              </a:rPr>
              <a:t>For your poster Results (continued)</a:t>
            </a:r>
          </a:p>
        </p:txBody>
      </p:sp>
      <p:sp>
        <p:nvSpPr>
          <p:cNvPr id="4" name="Content Placeholder 3"/>
          <p:cNvSpPr>
            <a:spLocks noGrp="1"/>
          </p:cNvSpPr>
          <p:nvPr>
            <p:ph idx="1"/>
          </p:nvPr>
        </p:nvSpPr>
        <p:spPr/>
        <p:txBody>
          <a:bodyPr>
            <a:normAutofit fontScale="92500" lnSpcReduction="20000"/>
          </a:bodyPr>
          <a:lstStyle/>
          <a:p>
            <a:pPr marL="514350" indent="-514350">
              <a:buFont typeface="+mj-lt"/>
              <a:buAutoNum type="arabicPeriod" startAt="2"/>
            </a:pPr>
            <a:r>
              <a:rPr lang="en-GB" dirty="0">
                <a:solidFill>
                  <a:schemeClr val="bg1"/>
                </a:solidFill>
              </a:rPr>
              <a:t>Summary data (table, graph) showing the findings of your research. </a:t>
            </a:r>
          </a:p>
          <a:p>
            <a:pPr marL="457200" lvl="1" indent="0">
              <a:buNone/>
            </a:pPr>
            <a:r>
              <a:rPr lang="en-GB" dirty="0">
                <a:solidFill>
                  <a:schemeClr val="bg1"/>
                </a:solidFill>
              </a:rPr>
              <a:t>	</a:t>
            </a:r>
            <a:r>
              <a:rPr lang="en-GB" i="1" dirty="0">
                <a:solidFill>
                  <a:schemeClr val="bg1"/>
                </a:solidFill>
              </a:rPr>
              <a:t>e.g. the average caffeine intake in each condition</a:t>
            </a:r>
            <a:r>
              <a:rPr lang="en-GB" dirty="0">
                <a:solidFill>
                  <a:schemeClr val="bg1"/>
                </a:solidFill>
              </a:rPr>
              <a:t>. </a:t>
            </a:r>
          </a:p>
          <a:p>
            <a:pPr marL="0" indent="0">
              <a:buNone/>
            </a:pPr>
            <a:endParaRPr lang="en-GB" dirty="0">
              <a:solidFill>
                <a:schemeClr val="bg1"/>
              </a:solidFill>
            </a:endParaRPr>
          </a:p>
          <a:p>
            <a:pPr marL="0" indent="0">
              <a:buNone/>
            </a:pPr>
            <a:r>
              <a:rPr lang="en-GB" dirty="0">
                <a:solidFill>
                  <a:schemeClr val="accent4"/>
                </a:solidFill>
              </a:rPr>
              <a:t>For group differences show BOTH</a:t>
            </a:r>
          </a:p>
          <a:p>
            <a:pPr marL="0" indent="0">
              <a:buNone/>
            </a:pPr>
            <a:r>
              <a:rPr lang="en-GB" dirty="0">
                <a:solidFill>
                  <a:schemeClr val="bg1"/>
                </a:solidFill>
              </a:rPr>
              <a:t>	The distribution of scores in each condition</a:t>
            </a:r>
          </a:p>
          <a:p>
            <a:pPr marL="0" indent="0">
              <a:buNone/>
            </a:pPr>
            <a:r>
              <a:rPr lang="en-GB" dirty="0">
                <a:solidFill>
                  <a:schemeClr val="bg1"/>
                </a:solidFill>
              </a:rPr>
              <a:t>	The averages (means or medians) of the scores in each condition.</a:t>
            </a:r>
          </a:p>
          <a:p>
            <a:pPr marL="0" indent="0">
              <a:buNone/>
            </a:pPr>
            <a:r>
              <a:rPr lang="en-GB" dirty="0">
                <a:solidFill>
                  <a:schemeClr val="accent4"/>
                </a:solidFill>
              </a:rPr>
              <a:t>For correlational studies show BOTH</a:t>
            </a:r>
          </a:p>
          <a:p>
            <a:pPr marL="0" indent="0">
              <a:buNone/>
            </a:pPr>
            <a:r>
              <a:rPr lang="en-GB" dirty="0">
                <a:solidFill>
                  <a:schemeClr val="bg1"/>
                </a:solidFill>
              </a:rPr>
              <a:t>	The distribution of scores on each measure</a:t>
            </a:r>
          </a:p>
          <a:p>
            <a:pPr marL="0" indent="0">
              <a:buNone/>
            </a:pPr>
            <a:r>
              <a:rPr lang="en-GB" dirty="0">
                <a:solidFill>
                  <a:schemeClr val="bg1"/>
                </a:solidFill>
              </a:rPr>
              <a:t>	The scatterplot of the relationship between the measures. </a:t>
            </a:r>
          </a:p>
          <a:p>
            <a:pPr marL="0" indent="0">
              <a:buNone/>
            </a:pPr>
            <a:endParaRPr lang="en-GB" dirty="0">
              <a:solidFill>
                <a:schemeClr val="bg1"/>
              </a:solidFill>
            </a:endParaRPr>
          </a:p>
          <a:p>
            <a:pPr marL="0" indent="0">
              <a:buNone/>
            </a:pPr>
            <a:r>
              <a:rPr lang="en-GB" dirty="0">
                <a:solidFill>
                  <a:schemeClr val="bg1"/>
                </a:solidFill>
              </a:rPr>
              <a:t>Do this for </a:t>
            </a:r>
            <a:r>
              <a:rPr lang="en-GB" u="sng" dirty="0">
                <a:solidFill>
                  <a:schemeClr val="accent4"/>
                </a:solidFill>
              </a:rPr>
              <a:t>each analysis you want to report</a:t>
            </a:r>
            <a:r>
              <a:rPr lang="en-GB" dirty="0">
                <a:solidFill>
                  <a:schemeClr val="accent4"/>
                </a:solidFill>
              </a:rPr>
              <a:t>. </a:t>
            </a:r>
          </a:p>
        </p:txBody>
      </p:sp>
    </p:spTree>
    <p:extLst>
      <p:ext uri="{BB962C8B-B14F-4D97-AF65-F5344CB8AC3E}">
        <p14:creationId xmlns:p14="http://schemas.microsoft.com/office/powerpoint/2010/main" val="119057495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i="1" dirty="0">
                <a:solidFill>
                  <a:schemeClr val="bg1"/>
                </a:solidFill>
              </a:rPr>
              <a:t>Do this for each analysis you want to report</a:t>
            </a:r>
            <a:r>
              <a:rPr lang="en-GB" dirty="0">
                <a:solidFill>
                  <a:schemeClr val="bg1"/>
                </a:solidFill>
              </a:rPr>
              <a:t>. </a:t>
            </a:r>
          </a:p>
        </p:txBody>
      </p:sp>
      <p:sp>
        <p:nvSpPr>
          <p:cNvPr id="4" name="Content Placeholder 3"/>
          <p:cNvSpPr>
            <a:spLocks noGrp="1"/>
          </p:cNvSpPr>
          <p:nvPr>
            <p:ph idx="1"/>
          </p:nvPr>
        </p:nvSpPr>
        <p:spPr/>
        <p:txBody>
          <a:bodyPr>
            <a:normAutofit fontScale="92500" lnSpcReduction="20000"/>
          </a:bodyPr>
          <a:lstStyle/>
          <a:p>
            <a:pPr marL="0" indent="0">
              <a:buNone/>
            </a:pPr>
            <a:r>
              <a:rPr lang="en-GB" dirty="0">
                <a:solidFill>
                  <a:schemeClr val="bg1"/>
                </a:solidFill>
              </a:rPr>
              <a:t>It may be that you have data that will allow you to do more than one analysis. </a:t>
            </a:r>
          </a:p>
          <a:p>
            <a:pPr marL="0" indent="0">
              <a:buNone/>
            </a:pPr>
            <a:endParaRPr lang="en-GB" dirty="0">
              <a:solidFill>
                <a:schemeClr val="bg1"/>
              </a:solidFill>
            </a:endParaRPr>
          </a:p>
          <a:p>
            <a:pPr marL="0" indent="0">
              <a:buNone/>
            </a:pPr>
            <a:r>
              <a:rPr lang="en-GB" dirty="0">
                <a:solidFill>
                  <a:schemeClr val="bg1"/>
                </a:solidFill>
              </a:rPr>
              <a:t>E.g. 	Imagine you had a quasi-experimental design comparing Men vs 	Women on alcohol consumption over 2 days. </a:t>
            </a:r>
          </a:p>
          <a:p>
            <a:pPr marL="0" indent="0">
              <a:buNone/>
            </a:pPr>
            <a:endParaRPr lang="en-GB" dirty="0">
              <a:solidFill>
                <a:schemeClr val="bg1"/>
              </a:solidFill>
            </a:endParaRPr>
          </a:p>
          <a:p>
            <a:pPr marL="0" indent="0">
              <a:buNone/>
            </a:pPr>
            <a:r>
              <a:rPr lang="en-GB" dirty="0">
                <a:solidFill>
                  <a:schemeClr val="bg1"/>
                </a:solidFill>
              </a:rPr>
              <a:t>	You could do a Mann-Whitney test to compare the Men vs Women on 	average alcohol consumption. </a:t>
            </a:r>
          </a:p>
          <a:p>
            <a:pPr marL="0" indent="0">
              <a:buNone/>
            </a:pPr>
            <a:endParaRPr lang="en-GB" dirty="0">
              <a:solidFill>
                <a:schemeClr val="bg1"/>
              </a:solidFill>
            </a:endParaRPr>
          </a:p>
          <a:p>
            <a:pPr marL="0" indent="0">
              <a:buNone/>
            </a:pPr>
            <a:r>
              <a:rPr lang="en-GB" u="sng" dirty="0">
                <a:solidFill>
                  <a:schemeClr val="bg1"/>
                </a:solidFill>
              </a:rPr>
              <a:t>But you could also look at the correlation of alcohol consumption for Day 1 with Day 2. This would tell you if your measure of alcohol consumption is reliable</a:t>
            </a:r>
            <a:r>
              <a:rPr lang="en-GB" dirty="0">
                <a:solidFill>
                  <a:schemeClr val="bg1"/>
                </a:solidFill>
              </a:rPr>
              <a:t>. </a:t>
            </a:r>
          </a:p>
          <a:p>
            <a:pPr marL="0" indent="0">
              <a:buNone/>
            </a:pPr>
            <a:endParaRPr lang="en-GB" dirty="0">
              <a:solidFill>
                <a:schemeClr val="bg1"/>
              </a:solidFill>
            </a:endParaRPr>
          </a:p>
          <a:p>
            <a:pPr marL="0" indent="0">
              <a:buNone/>
            </a:pPr>
            <a:endParaRPr lang="en-GB" dirty="0">
              <a:solidFill>
                <a:schemeClr val="bg1"/>
              </a:solidFill>
            </a:endParaRPr>
          </a:p>
          <a:p>
            <a:pPr marL="0" indent="0">
              <a:buNone/>
            </a:pPr>
            <a:endParaRPr lang="en-GB" dirty="0">
              <a:solidFill>
                <a:schemeClr val="bg1"/>
              </a:solidFill>
            </a:endParaRPr>
          </a:p>
          <a:p>
            <a:pPr marL="0" indent="0">
              <a:buNone/>
            </a:pPr>
            <a:endParaRPr lang="en-GB" dirty="0">
              <a:solidFill>
                <a:schemeClr val="bg1"/>
              </a:solidFill>
            </a:endParaRPr>
          </a:p>
        </p:txBody>
      </p:sp>
    </p:spTree>
    <p:extLst>
      <p:ext uri="{BB962C8B-B14F-4D97-AF65-F5344CB8AC3E}">
        <p14:creationId xmlns:p14="http://schemas.microsoft.com/office/powerpoint/2010/main" val="327490392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i="1" dirty="0">
                <a:solidFill>
                  <a:schemeClr val="bg1"/>
                </a:solidFill>
              </a:rPr>
              <a:t>Why do this? </a:t>
            </a:r>
            <a:r>
              <a:rPr lang="en-GB" dirty="0">
                <a:solidFill>
                  <a:schemeClr val="bg1"/>
                </a:solidFill>
              </a:rPr>
              <a:t> </a:t>
            </a:r>
          </a:p>
        </p:txBody>
      </p:sp>
      <p:sp>
        <p:nvSpPr>
          <p:cNvPr id="4" name="Content Placeholder 3"/>
          <p:cNvSpPr>
            <a:spLocks noGrp="1"/>
          </p:cNvSpPr>
          <p:nvPr>
            <p:ph idx="1"/>
          </p:nvPr>
        </p:nvSpPr>
        <p:spPr/>
        <p:txBody>
          <a:bodyPr>
            <a:normAutofit/>
          </a:bodyPr>
          <a:lstStyle/>
          <a:p>
            <a:pPr marL="0" indent="0">
              <a:buNone/>
            </a:pPr>
            <a:r>
              <a:rPr lang="en-GB" dirty="0">
                <a:solidFill>
                  <a:schemeClr val="bg1"/>
                </a:solidFill>
              </a:rPr>
              <a:t>If you find no difference between groups, then it could be:</a:t>
            </a:r>
          </a:p>
          <a:p>
            <a:pPr marL="0" indent="0">
              <a:buNone/>
            </a:pPr>
            <a:endParaRPr lang="en-GB" dirty="0">
              <a:solidFill>
                <a:schemeClr val="bg1"/>
              </a:solidFill>
            </a:endParaRPr>
          </a:p>
          <a:p>
            <a:pPr marL="514350" indent="-514350">
              <a:buAutoNum type="arabicParenR"/>
            </a:pPr>
            <a:r>
              <a:rPr lang="en-GB" dirty="0">
                <a:solidFill>
                  <a:schemeClr val="bg1"/>
                </a:solidFill>
              </a:rPr>
              <a:t>That there is no difference to observe.</a:t>
            </a:r>
          </a:p>
          <a:p>
            <a:pPr marL="514350" indent="-514350">
              <a:buAutoNum type="arabicParenR"/>
            </a:pPr>
            <a:r>
              <a:rPr lang="en-GB" dirty="0">
                <a:solidFill>
                  <a:schemeClr val="bg1"/>
                </a:solidFill>
              </a:rPr>
              <a:t>Your measure(s) are not reliable (and so not valid). </a:t>
            </a:r>
          </a:p>
          <a:p>
            <a:pPr marL="0" indent="0">
              <a:buNone/>
            </a:pPr>
            <a:endParaRPr lang="en-GB" dirty="0">
              <a:solidFill>
                <a:schemeClr val="bg1"/>
              </a:solidFill>
            </a:endParaRPr>
          </a:p>
          <a:p>
            <a:pPr marL="0" indent="0">
              <a:buNone/>
            </a:pPr>
            <a:r>
              <a:rPr lang="en-GB" dirty="0">
                <a:solidFill>
                  <a:schemeClr val="bg1"/>
                </a:solidFill>
              </a:rPr>
              <a:t>Examining whether your measure(s) are reliable (e.g. by correlating Day 1 with Day 2) provides evidence as to whether the second account is plausible. </a:t>
            </a:r>
          </a:p>
          <a:p>
            <a:pPr marL="0" indent="0">
              <a:buNone/>
            </a:pPr>
            <a:endParaRPr lang="en-GB" dirty="0">
              <a:solidFill>
                <a:schemeClr val="bg1"/>
              </a:solidFill>
            </a:endParaRPr>
          </a:p>
          <a:p>
            <a:pPr marL="0" indent="0">
              <a:buNone/>
            </a:pPr>
            <a:endParaRPr lang="en-GB" dirty="0">
              <a:solidFill>
                <a:schemeClr val="bg1"/>
              </a:solidFill>
            </a:endParaRPr>
          </a:p>
          <a:p>
            <a:pPr marL="0" indent="0">
              <a:buNone/>
            </a:pPr>
            <a:endParaRPr lang="en-GB" dirty="0">
              <a:solidFill>
                <a:schemeClr val="bg1"/>
              </a:solidFill>
            </a:endParaRPr>
          </a:p>
          <a:p>
            <a:pPr marL="0" indent="0">
              <a:buNone/>
            </a:pPr>
            <a:endParaRPr lang="en-GB" dirty="0">
              <a:solidFill>
                <a:schemeClr val="bg1"/>
              </a:solidFill>
            </a:endParaRPr>
          </a:p>
          <a:p>
            <a:pPr marL="0" indent="0">
              <a:buNone/>
            </a:pPr>
            <a:endParaRPr lang="en-GB" dirty="0">
              <a:solidFill>
                <a:schemeClr val="bg1"/>
              </a:solidFill>
            </a:endParaRPr>
          </a:p>
        </p:txBody>
      </p:sp>
    </p:spTree>
    <p:extLst>
      <p:ext uri="{BB962C8B-B14F-4D97-AF65-F5344CB8AC3E}">
        <p14:creationId xmlns:p14="http://schemas.microsoft.com/office/powerpoint/2010/main" val="111774230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i="1" dirty="0">
                <a:solidFill>
                  <a:schemeClr val="bg1"/>
                </a:solidFill>
              </a:rPr>
              <a:t>Exactly the same applies to correlational designs</a:t>
            </a:r>
            <a:endParaRPr lang="en-GB" dirty="0">
              <a:solidFill>
                <a:schemeClr val="bg1"/>
              </a:solidFill>
            </a:endParaRPr>
          </a:p>
        </p:txBody>
      </p:sp>
      <p:sp>
        <p:nvSpPr>
          <p:cNvPr id="4" name="Content Placeholder 3"/>
          <p:cNvSpPr>
            <a:spLocks noGrp="1"/>
          </p:cNvSpPr>
          <p:nvPr>
            <p:ph idx="1"/>
          </p:nvPr>
        </p:nvSpPr>
        <p:spPr/>
        <p:txBody>
          <a:bodyPr>
            <a:normAutofit lnSpcReduction="10000"/>
          </a:bodyPr>
          <a:lstStyle/>
          <a:p>
            <a:pPr marL="0" indent="0">
              <a:buNone/>
            </a:pPr>
            <a:r>
              <a:rPr lang="en-GB" dirty="0">
                <a:solidFill>
                  <a:schemeClr val="bg1"/>
                </a:solidFill>
              </a:rPr>
              <a:t>e.g. if you correlate a personality trait (e.g. extraversion) with a behaviour (e.g. alcohol intake) you could fail to find a reliable association because</a:t>
            </a:r>
          </a:p>
          <a:p>
            <a:pPr marL="0" indent="0">
              <a:buNone/>
            </a:pPr>
            <a:endParaRPr lang="en-GB" dirty="0">
              <a:solidFill>
                <a:schemeClr val="bg1"/>
              </a:solidFill>
            </a:endParaRPr>
          </a:p>
          <a:p>
            <a:pPr marL="514350" indent="-514350">
              <a:buAutoNum type="arabicParenR"/>
            </a:pPr>
            <a:r>
              <a:rPr lang="en-GB" dirty="0">
                <a:solidFill>
                  <a:schemeClr val="bg1"/>
                </a:solidFill>
              </a:rPr>
              <a:t>That there is no difference to observe.</a:t>
            </a:r>
          </a:p>
          <a:p>
            <a:pPr marL="514350" indent="-514350">
              <a:buAutoNum type="arabicParenR"/>
            </a:pPr>
            <a:r>
              <a:rPr lang="en-GB" dirty="0">
                <a:solidFill>
                  <a:schemeClr val="bg1"/>
                </a:solidFill>
              </a:rPr>
              <a:t>Your behavioural measure is not reliable (and so not valid). </a:t>
            </a:r>
          </a:p>
          <a:p>
            <a:pPr marL="0" indent="0">
              <a:buNone/>
            </a:pPr>
            <a:endParaRPr lang="en-GB" dirty="0">
              <a:solidFill>
                <a:schemeClr val="bg1"/>
              </a:solidFill>
            </a:endParaRPr>
          </a:p>
          <a:p>
            <a:pPr marL="0" indent="0">
              <a:buNone/>
            </a:pPr>
            <a:r>
              <a:rPr lang="en-GB" dirty="0">
                <a:solidFill>
                  <a:schemeClr val="bg1"/>
                </a:solidFill>
              </a:rPr>
              <a:t>Examining whether your measure(s) are reliable (e.g. by correlating Day 1 with Day 2) provides evidence as to whether the second account is plausible. </a:t>
            </a:r>
          </a:p>
          <a:p>
            <a:pPr marL="0" indent="0">
              <a:buNone/>
            </a:pPr>
            <a:endParaRPr lang="en-GB" dirty="0">
              <a:solidFill>
                <a:schemeClr val="bg1"/>
              </a:solidFill>
            </a:endParaRPr>
          </a:p>
          <a:p>
            <a:pPr marL="0" indent="0">
              <a:buNone/>
            </a:pPr>
            <a:endParaRPr lang="en-GB" dirty="0">
              <a:solidFill>
                <a:schemeClr val="bg1"/>
              </a:solidFill>
            </a:endParaRPr>
          </a:p>
          <a:p>
            <a:pPr marL="0" indent="0">
              <a:buNone/>
            </a:pPr>
            <a:endParaRPr lang="en-GB" dirty="0">
              <a:solidFill>
                <a:schemeClr val="bg1"/>
              </a:solidFill>
            </a:endParaRPr>
          </a:p>
          <a:p>
            <a:pPr marL="0" indent="0">
              <a:buNone/>
            </a:pPr>
            <a:endParaRPr lang="en-GB" dirty="0">
              <a:solidFill>
                <a:schemeClr val="bg1"/>
              </a:solidFill>
            </a:endParaRPr>
          </a:p>
          <a:p>
            <a:pPr marL="0" indent="0">
              <a:buNone/>
            </a:pPr>
            <a:endParaRPr lang="en-GB" dirty="0">
              <a:solidFill>
                <a:schemeClr val="bg1"/>
              </a:solidFill>
            </a:endParaRPr>
          </a:p>
        </p:txBody>
      </p:sp>
    </p:spTree>
    <p:extLst>
      <p:ext uri="{BB962C8B-B14F-4D97-AF65-F5344CB8AC3E}">
        <p14:creationId xmlns:p14="http://schemas.microsoft.com/office/powerpoint/2010/main" val="344000257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solidFill>
                  <a:schemeClr val="bg1"/>
                </a:solidFill>
              </a:rPr>
              <a:t>What other analyses might you want to do? </a:t>
            </a:r>
          </a:p>
        </p:txBody>
      </p:sp>
      <p:sp>
        <p:nvSpPr>
          <p:cNvPr id="4" name="Content Placeholder 3"/>
          <p:cNvSpPr>
            <a:spLocks noGrp="1"/>
          </p:cNvSpPr>
          <p:nvPr>
            <p:ph idx="1"/>
          </p:nvPr>
        </p:nvSpPr>
        <p:spPr/>
        <p:txBody>
          <a:bodyPr>
            <a:normAutofit fontScale="92500" lnSpcReduction="10000"/>
          </a:bodyPr>
          <a:lstStyle/>
          <a:p>
            <a:pPr marL="0" indent="0">
              <a:buNone/>
            </a:pPr>
            <a:r>
              <a:rPr lang="en-GB" dirty="0">
                <a:solidFill>
                  <a:schemeClr val="bg1"/>
                </a:solidFill>
              </a:rPr>
              <a:t>This is up to you, but you will have tested different participants, using different experimenters. </a:t>
            </a:r>
          </a:p>
          <a:p>
            <a:pPr marL="0" indent="0">
              <a:buNone/>
            </a:pPr>
            <a:endParaRPr lang="en-GB" dirty="0">
              <a:solidFill>
                <a:schemeClr val="bg1"/>
              </a:solidFill>
            </a:endParaRPr>
          </a:p>
          <a:p>
            <a:pPr marL="0" indent="0">
              <a:buNone/>
            </a:pPr>
            <a:r>
              <a:rPr lang="en-GB" dirty="0">
                <a:solidFill>
                  <a:schemeClr val="bg1"/>
                </a:solidFill>
              </a:rPr>
              <a:t>So, you </a:t>
            </a:r>
            <a:r>
              <a:rPr lang="en-GB" i="1" dirty="0">
                <a:solidFill>
                  <a:schemeClr val="bg1"/>
                </a:solidFill>
              </a:rPr>
              <a:t>might want to see if there are the same outcomes from different kinds of participants (e.g. psychology students vs others)</a:t>
            </a:r>
          </a:p>
          <a:p>
            <a:pPr marL="0" indent="0">
              <a:buNone/>
            </a:pPr>
            <a:endParaRPr lang="en-GB" i="1" dirty="0">
              <a:solidFill>
                <a:schemeClr val="bg1"/>
              </a:solidFill>
            </a:endParaRPr>
          </a:p>
          <a:p>
            <a:pPr marL="0" indent="0">
              <a:buNone/>
            </a:pPr>
            <a:r>
              <a:rPr lang="en-GB" i="1" dirty="0">
                <a:solidFill>
                  <a:schemeClr val="bg1"/>
                </a:solidFill>
              </a:rPr>
              <a:t>Or you might want to see if the different experimenters obtained the same general pattern of results. </a:t>
            </a:r>
          </a:p>
          <a:p>
            <a:pPr marL="0" indent="0">
              <a:buNone/>
            </a:pPr>
            <a:endParaRPr lang="en-GB" i="1" dirty="0">
              <a:solidFill>
                <a:schemeClr val="bg1"/>
              </a:solidFill>
            </a:endParaRPr>
          </a:p>
          <a:p>
            <a:pPr marL="0" indent="0">
              <a:buNone/>
            </a:pPr>
            <a:r>
              <a:rPr lang="en-GB" i="1" dirty="0">
                <a:solidFill>
                  <a:schemeClr val="accent4"/>
                </a:solidFill>
              </a:rPr>
              <a:t>Whether you choose to run this kind of analysis relates to the issues you raise in your Discussion. </a:t>
            </a:r>
            <a:endParaRPr lang="en-GB" dirty="0">
              <a:solidFill>
                <a:schemeClr val="accent4"/>
              </a:solidFill>
            </a:endParaRPr>
          </a:p>
          <a:p>
            <a:pPr marL="0" indent="0">
              <a:buNone/>
            </a:pPr>
            <a:endParaRPr lang="en-GB" dirty="0">
              <a:solidFill>
                <a:schemeClr val="bg1"/>
              </a:solidFill>
            </a:endParaRPr>
          </a:p>
          <a:p>
            <a:pPr marL="0" indent="0">
              <a:buNone/>
            </a:pPr>
            <a:endParaRPr lang="en-GB" dirty="0">
              <a:solidFill>
                <a:schemeClr val="bg1"/>
              </a:solidFill>
            </a:endParaRPr>
          </a:p>
          <a:p>
            <a:pPr marL="0" indent="0">
              <a:buNone/>
            </a:pPr>
            <a:endParaRPr lang="en-GB" dirty="0">
              <a:solidFill>
                <a:schemeClr val="bg1"/>
              </a:solidFill>
            </a:endParaRPr>
          </a:p>
        </p:txBody>
      </p:sp>
    </p:spTree>
    <p:extLst>
      <p:ext uri="{BB962C8B-B14F-4D97-AF65-F5344CB8AC3E}">
        <p14:creationId xmlns:p14="http://schemas.microsoft.com/office/powerpoint/2010/main" val="184377038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solidFill>
                  <a:schemeClr val="bg1"/>
                </a:solidFill>
              </a:rPr>
              <a:t>3: The outcome of the statistical test. </a:t>
            </a:r>
          </a:p>
        </p:txBody>
      </p:sp>
      <p:sp>
        <p:nvSpPr>
          <p:cNvPr id="4" name="Content Placeholder 3"/>
          <p:cNvSpPr>
            <a:spLocks noGrp="1"/>
          </p:cNvSpPr>
          <p:nvPr>
            <p:ph idx="1"/>
          </p:nvPr>
        </p:nvSpPr>
        <p:spPr/>
        <p:txBody>
          <a:bodyPr>
            <a:normAutofit fontScale="92500" lnSpcReduction="20000"/>
          </a:bodyPr>
          <a:lstStyle/>
          <a:p>
            <a:pPr marL="0" indent="0">
              <a:buNone/>
            </a:pPr>
            <a:r>
              <a:rPr lang="en-GB" dirty="0">
                <a:solidFill>
                  <a:schemeClr val="bg1"/>
                </a:solidFill>
              </a:rPr>
              <a:t>For each analysis, you need to report 3 things.</a:t>
            </a:r>
          </a:p>
          <a:p>
            <a:pPr marL="514350" indent="-514350">
              <a:buAutoNum type="arabicParenR"/>
            </a:pPr>
            <a:r>
              <a:rPr lang="en-GB" dirty="0">
                <a:solidFill>
                  <a:schemeClr val="bg1"/>
                </a:solidFill>
              </a:rPr>
              <a:t>The sample size used in the analysis.</a:t>
            </a:r>
          </a:p>
          <a:p>
            <a:pPr lvl="1"/>
            <a:r>
              <a:rPr lang="en-GB" dirty="0">
                <a:solidFill>
                  <a:schemeClr val="bg1"/>
                </a:solidFill>
              </a:rPr>
              <a:t>n = ? </a:t>
            </a:r>
          </a:p>
          <a:p>
            <a:pPr marL="514350" indent="-514350">
              <a:buAutoNum type="arabicParenR"/>
            </a:pPr>
            <a:r>
              <a:rPr lang="en-GB" dirty="0">
                <a:solidFill>
                  <a:schemeClr val="bg1"/>
                </a:solidFill>
              </a:rPr>
              <a:t>The name of the test and the and value generated: </a:t>
            </a:r>
          </a:p>
          <a:p>
            <a:pPr lvl="1"/>
            <a:r>
              <a:rPr lang="en-GB" i="1" dirty="0">
                <a:solidFill>
                  <a:schemeClr val="bg1"/>
                </a:solidFill>
              </a:rPr>
              <a:t>Within-participant difference: The sign test (</a:t>
            </a:r>
            <a:r>
              <a:rPr lang="en-GB" i="1" dirty="0">
                <a:solidFill>
                  <a:schemeClr val="accent4"/>
                </a:solidFill>
              </a:rPr>
              <a:t>s =</a:t>
            </a:r>
            <a:r>
              <a:rPr lang="en-GB" i="1" dirty="0">
                <a:solidFill>
                  <a:schemeClr val="bg1"/>
                </a:solidFill>
              </a:rPr>
              <a:t>)</a:t>
            </a:r>
          </a:p>
          <a:p>
            <a:pPr lvl="1"/>
            <a:r>
              <a:rPr lang="en-GB" i="1" dirty="0">
                <a:solidFill>
                  <a:schemeClr val="bg1"/>
                </a:solidFill>
              </a:rPr>
              <a:t>Between-participant difference: The Mann-Whitney (</a:t>
            </a:r>
            <a:r>
              <a:rPr lang="en-GB" i="1" dirty="0">
                <a:solidFill>
                  <a:schemeClr val="accent4"/>
                </a:solidFill>
              </a:rPr>
              <a:t>U=</a:t>
            </a:r>
            <a:r>
              <a:rPr lang="en-GB" i="1" dirty="0">
                <a:solidFill>
                  <a:schemeClr val="bg1"/>
                </a:solidFill>
              </a:rPr>
              <a:t>)</a:t>
            </a:r>
          </a:p>
          <a:p>
            <a:pPr lvl="1"/>
            <a:r>
              <a:rPr lang="en-GB" i="1" dirty="0">
                <a:solidFill>
                  <a:schemeClr val="bg1"/>
                </a:solidFill>
              </a:rPr>
              <a:t>Correlation: The Pearson correlation coefficient (</a:t>
            </a:r>
            <a:r>
              <a:rPr lang="en-GB" i="1" dirty="0">
                <a:solidFill>
                  <a:schemeClr val="accent4"/>
                </a:solidFill>
              </a:rPr>
              <a:t>r =</a:t>
            </a:r>
            <a:r>
              <a:rPr lang="en-GB" i="1" dirty="0">
                <a:solidFill>
                  <a:schemeClr val="bg1"/>
                </a:solidFill>
              </a:rPr>
              <a:t>) </a:t>
            </a:r>
          </a:p>
          <a:p>
            <a:pPr marL="514350" indent="-514350">
              <a:buAutoNum type="arabicParenR"/>
            </a:pPr>
            <a:endParaRPr lang="en-GB" dirty="0">
              <a:solidFill>
                <a:schemeClr val="bg1"/>
              </a:solidFill>
            </a:endParaRPr>
          </a:p>
          <a:p>
            <a:pPr marL="514350" indent="-514350">
              <a:buAutoNum type="arabicParenR"/>
            </a:pPr>
            <a:r>
              <a:rPr lang="en-GB" dirty="0">
                <a:solidFill>
                  <a:schemeClr val="bg1"/>
                </a:solidFill>
              </a:rPr>
              <a:t>The significance of the result (i.e. how likely it occurred by chance). Either as</a:t>
            </a:r>
          </a:p>
          <a:p>
            <a:pPr lvl="1"/>
            <a:r>
              <a:rPr lang="en-GB" dirty="0">
                <a:solidFill>
                  <a:schemeClr val="bg1"/>
                </a:solidFill>
              </a:rPr>
              <a:t>Exact value, e.g. p = .032</a:t>
            </a:r>
          </a:p>
          <a:p>
            <a:pPr lvl="1"/>
            <a:r>
              <a:rPr lang="en-GB" dirty="0">
                <a:solidFill>
                  <a:schemeClr val="bg1"/>
                </a:solidFill>
              </a:rPr>
              <a:t>Less than 5%, e.g. p &lt; .05. </a:t>
            </a:r>
          </a:p>
          <a:p>
            <a:pPr marL="0" indent="0">
              <a:buNone/>
            </a:pPr>
            <a:endParaRPr lang="en-GB" dirty="0">
              <a:solidFill>
                <a:schemeClr val="bg1"/>
              </a:solidFill>
            </a:endParaRPr>
          </a:p>
          <a:p>
            <a:pPr marL="0" indent="0">
              <a:buNone/>
            </a:pPr>
            <a:endParaRPr lang="en-GB" dirty="0">
              <a:solidFill>
                <a:schemeClr val="bg1"/>
              </a:solidFill>
            </a:endParaRPr>
          </a:p>
          <a:p>
            <a:pPr marL="0" indent="0">
              <a:buNone/>
            </a:pPr>
            <a:endParaRPr lang="en-GB" dirty="0">
              <a:solidFill>
                <a:schemeClr val="bg1"/>
              </a:solidFill>
            </a:endParaRPr>
          </a:p>
        </p:txBody>
      </p:sp>
    </p:spTree>
    <p:extLst>
      <p:ext uri="{BB962C8B-B14F-4D97-AF65-F5344CB8AC3E}">
        <p14:creationId xmlns:p14="http://schemas.microsoft.com/office/powerpoint/2010/main" val="30143716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The case with 4 participants. </a:t>
            </a:r>
          </a:p>
        </p:txBody>
      </p:sp>
      <p:sp>
        <p:nvSpPr>
          <p:cNvPr id="3" name="Content Placeholder 2"/>
          <p:cNvSpPr>
            <a:spLocks noGrp="1"/>
          </p:cNvSpPr>
          <p:nvPr>
            <p:ph idx="1"/>
          </p:nvPr>
        </p:nvSpPr>
        <p:spPr>
          <a:xfrm>
            <a:off x="838200" y="1825625"/>
            <a:ext cx="5886450" cy="4351338"/>
          </a:xfrm>
        </p:spPr>
        <p:txBody>
          <a:bodyPr/>
          <a:lstStyle/>
          <a:p>
            <a:pPr marL="0" indent="0">
              <a:buNone/>
            </a:pPr>
            <a:r>
              <a:rPr lang="en-GB" dirty="0"/>
              <a:t>We have 1 score per person (with half the sample doing each test).</a:t>
            </a:r>
          </a:p>
          <a:p>
            <a:pPr marL="0" indent="0">
              <a:buNone/>
            </a:pPr>
            <a:endParaRPr lang="en-GB" dirty="0"/>
          </a:p>
          <a:p>
            <a:pPr marL="0" indent="0">
              <a:buNone/>
            </a:pPr>
            <a:r>
              <a:rPr lang="en-GB" dirty="0"/>
              <a:t>		Score		Condition</a:t>
            </a:r>
          </a:p>
          <a:p>
            <a:pPr marL="0" indent="0">
              <a:buNone/>
            </a:pPr>
            <a:r>
              <a:rPr lang="en-GB" dirty="0"/>
              <a:t>Person 1	10		A</a:t>
            </a:r>
          </a:p>
          <a:p>
            <a:pPr marL="0" indent="0">
              <a:buNone/>
            </a:pPr>
            <a:r>
              <a:rPr lang="en-GB" dirty="0"/>
              <a:t>Person 2	5		B</a:t>
            </a:r>
          </a:p>
          <a:p>
            <a:pPr marL="0" indent="0">
              <a:buNone/>
            </a:pPr>
            <a:r>
              <a:rPr lang="en-GB" dirty="0"/>
              <a:t>Person 3	8		A</a:t>
            </a:r>
          </a:p>
          <a:p>
            <a:pPr marL="0" indent="0">
              <a:buNone/>
            </a:pPr>
            <a:r>
              <a:rPr lang="en-GB" dirty="0"/>
              <a:t>Person 4	4		B</a:t>
            </a:r>
          </a:p>
        </p:txBody>
      </p:sp>
      <p:sp>
        <p:nvSpPr>
          <p:cNvPr id="4" name="TextBox 3"/>
          <p:cNvSpPr txBox="1"/>
          <p:nvPr/>
        </p:nvSpPr>
        <p:spPr>
          <a:xfrm>
            <a:off x="6724650" y="3381375"/>
            <a:ext cx="5086350" cy="2677656"/>
          </a:xfrm>
          <a:prstGeom prst="rect">
            <a:avLst/>
          </a:prstGeom>
          <a:noFill/>
        </p:spPr>
        <p:txBody>
          <a:bodyPr wrap="square" rtlCol="0">
            <a:spAutoFit/>
          </a:bodyPr>
          <a:lstStyle/>
          <a:p>
            <a:r>
              <a:rPr lang="en-GB" sz="2400" dirty="0"/>
              <a:t>Here the two HIGHEST scores are in A, and the two LOWEST scores are in B. </a:t>
            </a:r>
          </a:p>
          <a:p>
            <a:endParaRPr lang="en-GB" sz="2400" dirty="0"/>
          </a:p>
          <a:p>
            <a:endParaRPr lang="en-GB" sz="2400" dirty="0"/>
          </a:p>
          <a:p>
            <a:r>
              <a:rPr lang="en-GB" sz="2400" dirty="0"/>
              <a:t>What is the probability that this happened by chance? </a:t>
            </a:r>
          </a:p>
          <a:p>
            <a:endParaRPr lang="en-GB" sz="2400" dirty="0"/>
          </a:p>
        </p:txBody>
      </p:sp>
    </p:spTree>
    <p:extLst>
      <p:ext uri="{BB962C8B-B14F-4D97-AF65-F5344CB8AC3E}">
        <p14:creationId xmlns:p14="http://schemas.microsoft.com/office/powerpoint/2010/main" val="369151084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The Discussion</a:t>
            </a:r>
          </a:p>
        </p:txBody>
      </p:sp>
      <p:sp>
        <p:nvSpPr>
          <p:cNvPr id="3" name="Content Placeholder 2"/>
          <p:cNvSpPr>
            <a:spLocks noGrp="1"/>
          </p:cNvSpPr>
          <p:nvPr>
            <p:ph idx="1"/>
          </p:nvPr>
        </p:nvSpPr>
        <p:spPr/>
        <p:txBody>
          <a:bodyPr/>
          <a:lstStyle/>
          <a:p>
            <a:pPr marL="0" indent="0">
              <a:buNone/>
            </a:pPr>
            <a:r>
              <a:rPr lang="en-GB" dirty="0"/>
              <a:t>This has 3 key elements</a:t>
            </a:r>
          </a:p>
          <a:p>
            <a:pPr marL="0" indent="0">
              <a:buNone/>
            </a:pPr>
            <a:endParaRPr lang="en-GB" dirty="0"/>
          </a:p>
          <a:p>
            <a:pPr marL="0" indent="0">
              <a:buNone/>
            </a:pPr>
            <a:r>
              <a:rPr lang="en-GB" dirty="0"/>
              <a:t>1: A summary of the main finding(s).</a:t>
            </a:r>
          </a:p>
          <a:p>
            <a:pPr marL="0" indent="0">
              <a:buNone/>
            </a:pPr>
            <a:endParaRPr lang="en-GB" dirty="0"/>
          </a:p>
          <a:p>
            <a:pPr marL="0" indent="0">
              <a:buNone/>
            </a:pPr>
            <a:r>
              <a:rPr lang="en-GB" dirty="0"/>
              <a:t>2: A section linking your findings to the prior literature. </a:t>
            </a:r>
          </a:p>
          <a:p>
            <a:pPr marL="0" indent="0">
              <a:buNone/>
            </a:pPr>
            <a:endParaRPr lang="en-GB" dirty="0"/>
          </a:p>
          <a:p>
            <a:pPr marL="0" indent="0">
              <a:buNone/>
            </a:pPr>
            <a:r>
              <a:rPr lang="en-GB" dirty="0"/>
              <a:t>3: A “what follows?” section</a:t>
            </a:r>
          </a:p>
        </p:txBody>
      </p:sp>
    </p:spTree>
    <p:extLst>
      <p:ext uri="{BB962C8B-B14F-4D97-AF65-F5344CB8AC3E}">
        <p14:creationId xmlns:p14="http://schemas.microsoft.com/office/powerpoint/2010/main" val="302153761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solidFill>
                  <a:schemeClr val="bg1"/>
                </a:solidFill>
              </a:rPr>
              <a:t>4: For your poster: Discussion. </a:t>
            </a:r>
          </a:p>
        </p:txBody>
      </p:sp>
      <p:sp>
        <p:nvSpPr>
          <p:cNvPr id="4" name="Content Placeholder 3"/>
          <p:cNvSpPr>
            <a:spLocks noGrp="1"/>
          </p:cNvSpPr>
          <p:nvPr>
            <p:ph idx="1"/>
          </p:nvPr>
        </p:nvSpPr>
        <p:spPr/>
        <p:txBody>
          <a:bodyPr>
            <a:normAutofit fontScale="85000" lnSpcReduction="10000"/>
          </a:bodyPr>
          <a:lstStyle/>
          <a:p>
            <a:pPr marL="0" indent="0">
              <a:buNone/>
            </a:pPr>
            <a:r>
              <a:rPr lang="en-GB" dirty="0">
                <a:solidFill>
                  <a:schemeClr val="bg1"/>
                </a:solidFill>
              </a:rPr>
              <a:t>1: Summarise the findings of all your analyses in English, </a:t>
            </a:r>
            <a:r>
              <a:rPr lang="en-GB" u="sng" dirty="0">
                <a:solidFill>
                  <a:schemeClr val="bg1"/>
                </a:solidFill>
              </a:rPr>
              <a:t>without re-quoting the statistics</a:t>
            </a:r>
            <a:r>
              <a:rPr lang="en-GB" dirty="0">
                <a:solidFill>
                  <a:schemeClr val="bg1"/>
                </a:solidFill>
              </a:rPr>
              <a:t>. Make sure you accurately describe what you measured, and found. </a:t>
            </a:r>
          </a:p>
          <a:p>
            <a:pPr marL="0" indent="0">
              <a:buNone/>
            </a:pPr>
            <a:endParaRPr lang="en-GB" dirty="0">
              <a:solidFill>
                <a:schemeClr val="bg1"/>
              </a:solidFill>
            </a:endParaRPr>
          </a:p>
          <a:p>
            <a:pPr marL="0" indent="0">
              <a:buNone/>
            </a:pPr>
            <a:r>
              <a:rPr lang="en-GB" dirty="0">
                <a:solidFill>
                  <a:schemeClr val="bg1"/>
                </a:solidFill>
              </a:rPr>
              <a:t>	e.g. 	Our study found that those who exercised more reported a 		higher level of consumption of healthy foods. </a:t>
            </a:r>
          </a:p>
          <a:p>
            <a:pPr marL="0" indent="0">
              <a:buNone/>
            </a:pPr>
            <a:endParaRPr lang="en-GB" dirty="0">
              <a:solidFill>
                <a:schemeClr val="bg1"/>
              </a:solidFill>
            </a:endParaRPr>
          </a:p>
          <a:p>
            <a:pPr marL="0" indent="0">
              <a:buNone/>
            </a:pPr>
            <a:r>
              <a:rPr lang="en-GB" dirty="0">
                <a:solidFill>
                  <a:schemeClr val="bg1"/>
                </a:solidFill>
              </a:rPr>
              <a:t>Notice here that I was careful to describe what was measured: </a:t>
            </a:r>
          </a:p>
          <a:p>
            <a:pPr marL="0" indent="0">
              <a:buNone/>
            </a:pPr>
            <a:r>
              <a:rPr lang="en-GB" i="1" dirty="0">
                <a:solidFill>
                  <a:schemeClr val="bg1"/>
                </a:solidFill>
              </a:rPr>
              <a:t>	i.e. </a:t>
            </a:r>
            <a:r>
              <a:rPr lang="en-GB" i="1" dirty="0">
                <a:solidFill>
                  <a:schemeClr val="accent4"/>
                </a:solidFill>
              </a:rPr>
              <a:t>reported</a:t>
            </a:r>
            <a:r>
              <a:rPr lang="en-GB" dirty="0">
                <a:solidFill>
                  <a:schemeClr val="bg1"/>
                </a:solidFill>
              </a:rPr>
              <a:t> consumption of healthy foods. (not actual consumption)</a:t>
            </a:r>
          </a:p>
          <a:p>
            <a:pPr marL="0" indent="0">
              <a:buNone/>
            </a:pPr>
            <a:endParaRPr lang="en-GB" dirty="0">
              <a:solidFill>
                <a:schemeClr val="bg1"/>
              </a:solidFill>
            </a:endParaRPr>
          </a:p>
          <a:p>
            <a:pPr marL="0" indent="0">
              <a:buNone/>
            </a:pPr>
            <a:r>
              <a:rPr lang="en-GB" dirty="0">
                <a:solidFill>
                  <a:schemeClr val="bg1"/>
                </a:solidFill>
              </a:rPr>
              <a:t>And I described the direction of the difference.</a:t>
            </a:r>
          </a:p>
          <a:p>
            <a:pPr marL="0" indent="0">
              <a:buNone/>
            </a:pPr>
            <a:r>
              <a:rPr lang="en-GB" dirty="0">
                <a:solidFill>
                  <a:schemeClr val="bg1"/>
                </a:solidFill>
              </a:rPr>
              <a:t>	i.e. </a:t>
            </a:r>
            <a:r>
              <a:rPr lang="en-GB" dirty="0">
                <a:solidFill>
                  <a:schemeClr val="accent4"/>
                </a:solidFill>
              </a:rPr>
              <a:t>higher </a:t>
            </a:r>
            <a:r>
              <a:rPr lang="en-GB" dirty="0">
                <a:solidFill>
                  <a:schemeClr val="bg1"/>
                </a:solidFill>
              </a:rPr>
              <a:t>consumption (not a different consumption)</a:t>
            </a:r>
          </a:p>
          <a:p>
            <a:pPr marL="0" indent="0">
              <a:buNone/>
            </a:pPr>
            <a:endParaRPr lang="en-GB" dirty="0">
              <a:solidFill>
                <a:schemeClr val="bg1"/>
              </a:solidFill>
            </a:endParaRPr>
          </a:p>
          <a:p>
            <a:pPr marL="0" indent="0">
              <a:buNone/>
            </a:pPr>
            <a:endParaRPr lang="en-GB" dirty="0">
              <a:solidFill>
                <a:schemeClr val="bg1"/>
              </a:solidFill>
            </a:endParaRPr>
          </a:p>
        </p:txBody>
      </p:sp>
    </p:spTree>
    <p:extLst>
      <p:ext uri="{BB962C8B-B14F-4D97-AF65-F5344CB8AC3E}">
        <p14:creationId xmlns:p14="http://schemas.microsoft.com/office/powerpoint/2010/main" val="3788003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solidFill>
                  <a:schemeClr val="bg1"/>
                </a:solidFill>
              </a:rPr>
              <a:t>4: For your poster: Discussion. </a:t>
            </a:r>
          </a:p>
        </p:txBody>
      </p:sp>
      <p:sp>
        <p:nvSpPr>
          <p:cNvPr id="4" name="Content Placeholder 3"/>
          <p:cNvSpPr>
            <a:spLocks noGrp="1"/>
          </p:cNvSpPr>
          <p:nvPr>
            <p:ph idx="1"/>
          </p:nvPr>
        </p:nvSpPr>
        <p:spPr/>
        <p:txBody>
          <a:bodyPr>
            <a:normAutofit/>
          </a:bodyPr>
          <a:lstStyle/>
          <a:p>
            <a:pPr marL="0" indent="0">
              <a:buNone/>
            </a:pPr>
            <a:endParaRPr lang="en-GB" dirty="0">
              <a:solidFill>
                <a:schemeClr val="bg1"/>
              </a:solidFill>
            </a:endParaRPr>
          </a:p>
          <a:p>
            <a:pPr marL="0" indent="0">
              <a:buNone/>
            </a:pPr>
            <a:r>
              <a:rPr lang="en-GB" dirty="0">
                <a:solidFill>
                  <a:schemeClr val="bg1"/>
                </a:solidFill>
              </a:rPr>
              <a:t>2: Link your findings to the prior literature. </a:t>
            </a:r>
          </a:p>
          <a:p>
            <a:pPr marL="0" indent="0">
              <a:buNone/>
            </a:pPr>
            <a:r>
              <a:rPr lang="en-GB" dirty="0">
                <a:solidFill>
                  <a:schemeClr val="bg1"/>
                </a:solidFill>
              </a:rPr>
              <a:t>	e.g. did you find the same as different studies? </a:t>
            </a:r>
          </a:p>
          <a:p>
            <a:pPr marL="0" indent="0">
              <a:buNone/>
            </a:pPr>
            <a:r>
              <a:rPr lang="en-GB" dirty="0">
                <a:solidFill>
                  <a:schemeClr val="bg1"/>
                </a:solidFill>
              </a:rPr>
              <a:t>	Which studies did you support / not support? </a:t>
            </a:r>
          </a:p>
          <a:p>
            <a:pPr marL="0" indent="0">
              <a:buNone/>
            </a:pPr>
            <a:endParaRPr lang="en-GB" dirty="0">
              <a:solidFill>
                <a:schemeClr val="bg1"/>
              </a:solidFill>
            </a:endParaRPr>
          </a:p>
          <a:p>
            <a:pPr marL="0" indent="0">
              <a:buNone/>
            </a:pPr>
            <a:endParaRPr lang="en-GB" dirty="0">
              <a:solidFill>
                <a:schemeClr val="bg1"/>
              </a:solidFill>
            </a:endParaRPr>
          </a:p>
        </p:txBody>
      </p:sp>
    </p:spTree>
    <p:extLst>
      <p:ext uri="{BB962C8B-B14F-4D97-AF65-F5344CB8AC3E}">
        <p14:creationId xmlns:p14="http://schemas.microsoft.com/office/powerpoint/2010/main" val="188245802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solidFill>
                  <a:schemeClr val="bg1"/>
                </a:solidFill>
              </a:rPr>
              <a:t>4: For your poster: Discussion. </a:t>
            </a:r>
          </a:p>
        </p:txBody>
      </p:sp>
      <p:sp>
        <p:nvSpPr>
          <p:cNvPr id="4" name="Content Placeholder 3"/>
          <p:cNvSpPr>
            <a:spLocks noGrp="1"/>
          </p:cNvSpPr>
          <p:nvPr>
            <p:ph idx="1"/>
          </p:nvPr>
        </p:nvSpPr>
        <p:spPr/>
        <p:txBody>
          <a:bodyPr>
            <a:normAutofit lnSpcReduction="10000"/>
          </a:bodyPr>
          <a:lstStyle/>
          <a:p>
            <a:pPr marL="0" indent="0">
              <a:buNone/>
            </a:pPr>
            <a:r>
              <a:rPr lang="en-GB" dirty="0">
                <a:solidFill>
                  <a:schemeClr val="bg1"/>
                </a:solidFill>
              </a:rPr>
              <a:t>3: What follows?</a:t>
            </a:r>
          </a:p>
          <a:p>
            <a:r>
              <a:rPr lang="en-GB" dirty="0">
                <a:solidFill>
                  <a:schemeClr val="bg1"/>
                </a:solidFill>
              </a:rPr>
              <a:t>Critically evaluate your study? </a:t>
            </a:r>
          </a:p>
          <a:p>
            <a:pPr marL="0" indent="0">
              <a:buNone/>
            </a:pPr>
            <a:r>
              <a:rPr lang="en-GB" dirty="0">
                <a:solidFill>
                  <a:schemeClr val="bg1"/>
                </a:solidFill>
              </a:rPr>
              <a:t>	What could be improved  /done differently?</a:t>
            </a:r>
          </a:p>
          <a:p>
            <a:pPr marL="0" indent="0">
              <a:buNone/>
            </a:pPr>
            <a:r>
              <a:rPr lang="en-GB" dirty="0">
                <a:solidFill>
                  <a:schemeClr val="bg1"/>
                </a:solidFill>
              </a:rPr>
              <a:t>	What could explain why you didn’t get the results expected?</a:t>
            </a:r>
          </a:p>
          <a:p>
            <a:pPr marL="0" indent="0">
              <a:buNone/>
            </a:pPr>
            <a:endParaRPr lang="en-GB" dirty="0">
              <a:solidFill>
                <a:schemeClr val="bg1"/>
              </a:solidFill>
            </a:endParaRPr>
          </a:p>
          <a:p>
            <a:r>
              <a:rPr lang="en-GB" dirty="0">
                <a:solidFill>
                  <a:schemeClr val="bg1"/>
                </a:solidFill>
              </a:rPr>
              <a:t>What research could follow up your study?</a:t>
            </a:r>
          </a:p>
          <a:p>
            <a:pPr marL="0" indent="0">
              <a:buNone/>
            </a:pPr>
            <a:endParaRPr lang="en-GB" dirty="0">
              <a:solidFill>
                <a:schemeClr val="bg1"/>
              </a:solidFill>
            </a:endParaRPr>
          </a:p>
          <a:p>
            <a:r>
              <a:rPr lang="en-GB" dirty="0">
                <a:solidFill>
                  <a:schemeClr val="bg1"/>
                </a:solidFill>
              </a:rPr>
              <a:t>What are the theoretical or applied issues that arise from your findings?</a:t>
            </a:r>
          </a:p>
        </p:txBody>
      </p:sp>
    </p:spTree>
    <p:extLst>
      <p:ext uri="{BB962C8B-B14F-4D97-AF65-F5344CB8AC3E}">
        <p14:creationId xmlns:p14="http://schemas.microsoft.com/office/powerpoint/2010/main" val="325769082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Making your Poster engaging (but scientific). </a:t>
            </a:r>
          </a:p>
        </p:txBody>
      </p:sp>
      <p:sp>
        <p:nvSpPr>
          <p:cNvPr id="3" name="Content Placeholder 2"/>
          <p:cNvSpPr>
            <a:spLocks noGrp="1"/>
          </p:cNvSpPr>
          <p:nvPr>
            <p:ph idx="1"/>
          </p:nvPr>
        </p:nvSpPr>
        <p:spPr/>
        <p:txBody>
          <a:bodyPr/>
          <a:lstStyle/>
          <a:p>
            <a:pPr marL="0" indent="0">
              <a:buNone/>
            </a:pPr>
            <a:r>
              <a:rPr lang="en-GB" dirty="0"/>
              <a:t>1: Images</a:t>
            </a:r>
          </a:p>
          <a:p>
            <a:pPr marL="0" indent="0">
              <a:buNone/>
            </a:pPr>
            <a:endParaRPr lang="en-GB" dirty="0"/>
          </a:p>
          <a:p>
            <a:pPr marL="0" indent="0">
              <a:buNone/>
            </a:pPr>
            <a:r>
              <a:rPr lang="en-GB" dirty="0"/>
              <a:t>2: Flow</a:t>
            </a:r>
          </a:p>
          <a:p>
            <a:pPr marL="0" indent="0">
              <a:buNone/>
            </a:pPr>
            <a:endParaRPr lang="en-GB" dirty="0"/>
          </a:p>
          <a:p>
            <a:pPr marL="0" indent="0">
              <a:buNone/>
            </a:pPr>
            <a:r>
              <a:rPr lang="en-GB" dirty="0"/>
              <a:t>3: Highlighting / linking</a:t>
            </a:r>
          </a:p>
        </p:txBody>
      </p:sp>
    </p:spTree>
    <p:extLst>
      <p:ext uri="{BB962C8B-B14F-4D97-AF65-F5344CB8AC3E}">
        <p14:creationId xmlns:p14="http://schemas.microsoft.com/office/powerpoint/2010/main" val="114825248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12063F-D240-B1F9-8C61-68B296F93C0A}"/>
              </a:ext>
            </a:extLst>
          </p:cNvPr>
          <p:cNvSpPr>
            <a:spLocks noGrp="1"/>
          </p:cNvSpPr>
          <p:nvPr>
            <p:ph type="title"/>
          </p:nvPr>
        </p:nvSpPr>
        <p:spPr/>
        <p:txBody>
          <a:bodyPr/>
          <a:lstStyle/>
          <a:p>
            <a:r>
              <a:rPr lang="en-GB" dirty="0"/>
              <a:t>1: Images</a:t>
            </a:r>
          </a:p>
        </p:txBody>
      </p:sp>
      <p:sp>
        <p:nvSpPr>
          <p:cNvPr id="3" name="Content Placeholder 2">
            <a:extLst>
              <a:ext uri="{FF2B5EF4-FFF2-40B4-BE49-F238E27FC236}">
                <a16:creationId xmlns:a16="http://schemas.microsoft.com/office/drawing/2014/main" id="{419E6AAA-4C0C-D82A-C27C-65326B8D88CC}"/>
              </a:ext>
            </a:extLst>
          </p:cNvPr>
          <p:cNvSpPr>
            <a:spLocks noGrp="1"/>
          </p:cNvSpPr>
          <p:nvPr>
            <p:ph idx="1"/>
          </p:nvPr>
        </p:nvSpPr>
        <p:spPr/>
        <p:txBody>
          <a:bodyPr/>
          <a:lstStyle/>
          <a:p>
            <a:pPr marL="0" indent="0">
              <a:buNone/>
            </a:pPr>
            <a:r>
              <a:rPr lang="en-GB" dirty="0"/>
              <a:t>Have 2 potential functions (that are not mutually exclusive)</a:t>
            </a:r>
          </a:p>
          <a:p>
            <a:pPr marL="0" indent="0">
              <a:buNone/>
            </a:pPr>
            <a:endParaRPr lang="en-GB" dirty="0"/>
          </a:p>
          <a:p>
            <a:pPr marL="0" indent="0">
              <a:buNone/>
            </a:pPr>
            <a:r>
              <a:rPr lang="en-GB" dirty="0"/>
              <a:t>1: Provide information</a:t>
            </a:r>
          </a:p>
          <a:p>
            <a:pPr marL="0" indent="0">
              <a:buNone/>
            </a:pPr>
            <a:endParaRPr lang="en-GB" dirty="0"/>
          </a:p>
          <a:p>
            <a:pPr marL="0" indent="0">
              <a:buNone/>
            </a:pPr>
            <a:r>
              <a:rPr lang="en-GB" dirty="0"/>
              <a:t>2: To improve engagement / aesthetics</a:t>
            </a:r>
          </a:p>
        </p:txBody>
      </p:sp>
    </p:spTree>
    <p:extLst>
      <p:ext uri="{BB962C8B-B14F-4D97-AF65-F5344CB8AC3E}">
        <p14:creationId xmlns:p14="http://schemas.microsoft.com/office/powerpoint/2010/main" val="409763791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E74741-2F2F-6A7F-F341-5D886B9D665D}"/>
              </a:ext>
            </a:extLst>
          </p:cNvPr>
          <p:cNvSpPr>
            <a:spLocks noGrp="1"/>
          </p:cNvSpPr>
          <p:nvPr>
            <p:ph type="title"/>
          </p:nvPr>
        </p:nvSpPr>
        <p:spPr/>
        <p:txBody>
          <a:bodyPr/>
          <a:lstStyle/>
          <a:p>
            <a:r>
              <a:rPr lang="en-GB" dirty="0"/>
              <a:t>Images that provide information: </a:t>
            </a:r>
            <a:r>
              <a:rPr lang="en-GB" i="1" dirty="0"/>
              <a:t>Methods</a:t>
            </a:r>
          </a:p>
        </p:txBody>
      </p:sp>
      <p:pic>
        <p:nvPicPr>
          <p:cNvPr id="9" name="Picture 8">
            <a:extLst>
              <a:ext uri="{FF2B5EF4-FFF2-40B4-BE49-F238E27FC236}">
                <a16:creationId xmlns:a16="http://schemas.microsoft.com/office/drawing/2014/main" id="{E021BCF0-C7EB-FCC4-EBE0-B155D0311AFB}"/>
              </a:ext>
            </a:extLst>
          </p:cNvPr>
          <p:cNvPicPr>
            <a:picLocks noChangeAspect="1"/>
          </p:cNvPicPr>
          <p:nvPr/>
        </p:nvPicPr>
        <p:blipFill>
          <a:blip r:embed="rId2"/>
          <a:stretch>
            <a:fillRect/>
          </a:stretch>
        </p:blipFill>
        <p:spPr>
          <a:xfrm>
            <a:off x="245911" y="1487233"/>
            <a:ext cx="11700178" cy="4863768"/>
          </a:xfrm>
          <a:prstGeom prst="rect">
            <a:avLst/>
          </a:prstGeom>
        </p:spPr>
      </p:pic>
    </p:spTree>
    <p:extLst>
      <p:ext uri="{BB962C8B-B14F-4D97-AF65-F5344CB8AC3E}">
        <p14:creationId xmlns:p14="http://schemas.microsoft.com/office/powerpoint/2010/main" val="227208351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7B48A2-5A2F-BEF6-0693-0D7DB4C0AEDB}"/>
              </a:ext>
            </a:extLst>
          </p:cNvPr>
          <p:cNvSpPr>
            <a:spLocks noGrp="1"/>
          </p:cNvSpPr>
          <p:nvPr>
            <p:ph type="title"/>
          </p:nvPr>
        </p:nvSpPr>
        <p:spPr/>
        <p:txBody>
          <a:bodyPr/>
          <a:lstStyle/>
          <a:p>
            <a:r>
              <a:rPr lang="en-GB" dirty="0"/>
              <a:t>Images that provide information: </a:t>
            </a:r>
            <a:r>
              <a:rPr lang="en-GB" i="1" dirty="0"/>
              <a:t>Results</a:t>
            </a:r>
          </a:p>
        </p:txBody>
      </p:sp>
      <p:pic>
        <p:nvPicPr>
          <p:cNvPr id="5" name="Picture 4">
            <a:extLst>
              <a:ext uri="{FF2B5EF4-FFF2-40B4-BE49-F238E27FC236}">
                <a16:creationId xmlns:a16="http://schemas.microsoft.com/office/drawing/2014/main" id="{342F8DE9-2468-E8E3-CF41-57B0251F8603}"/>
              </a:ext>
            </a:extLst>
          </p:cNvPr>
          <p:cNvPicPr>
            <a:picLocks noChangeAspect="1"/>
          </p:cNvPicPr>
          <p:nvPr/>
        </p:nvPicPr>
        <p:blipFill>
          <a:blip r:embed="rId2"/>
          <a:stretch>
            <a:fillRect/>
          </a:stretch>
        </p:blipFill>
        <p:spPr>
          <a:xfrm>
            <a:off x="925285" y="1860915"/>
            <a:ext cx="9416143" cy="4631960"/>
          </a:xfrm>
          <a:prstGeom prst="rect">
            <a:avLst/>
          </a:prstGeom>
        </p:spPr>
      </p:pic>
    </p:spTree>
    <p:extLst>
      <p:ext uri="{BB962C8B-B14F-4D97-AF65-F5344CB8AC3E}">
        <p14:creationId xmlns:p14="http://schemas.microsoft.com/office/powerpoint/2010/main" val="357047448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D04DCA-6277-DE26-ADF0-1BF322BC539F}"/>
              </a:ext>
            </a:extLst>
          </p:cNvPr>
          <p:cNvSpPr>
            <a:spLocks noGrp="1"/>
          </p:cNvSpPr>
          <p:nvPr>
            <p:ph type="title"/>
          </p:nvPr>
        </p:nvSpPr>
        <p:spPr/>
        <p:txBody>
          <a:bodyPr/>
          <a:lstStyle/>
          <a:p>
            <a:r>
              <a:rPr lang="en-GB" dirty="0"/>
              <a:t>Images that increase engagement / aesthetics</a:t>
            </a:r>
          </a:p>
        </p:txBody>
      </p:sp>
      <p:pic>
        <p:nvPicPr>
          <p:cNvPr id="4" name="Picture 3">
            <a:extLst>
              <a:ext uri="{FF2B5EF4-FFF2-40B4-BE49-F238E27FC236}">
                <a16:creationId xmlns:a16="http://schemas.microsoft.com/office/drawing/2014/main" id="{E18CC88F-6B57-B171-495A-BB27942B4690}"/>
              </a:ext>
            </a:extLst>
          </p:cNvPr>
          <p:cNvPicPr>
            <a:picLocks noChangeAspect="1"/>
          </p:cNvPicPr>
          <p:nvPr/>
        </p:nvPicPr>
        <p:blipFill>
          <a:blip r:embed="rId2"/>
          <a:stretch>
            <a:fillRect/>
          </a:stretch>
        </p:blipFill>
        <p:spPr>
          <a:xfrm>
            <a:off x="4460031" y="1557336"/>
            <a:ext cx="6893769" cy="5170327"/>
          </a:xfrm>
          <a:prstGeom prst="rect">
            <a:avLst/>
          </a:prstGeom>
        </p:spPr>
      </p:pic>
      <p:sp>
        <p:nvSpPr>
          <p:cNvPr id="3" name="TextBox 2">
            <a:extLst>
              <a:ext uri="{FF2B5EF4-FFF2-40B4-BE49-F238E27FC236}">
                <a16:creationId xmlns:a16="http://schemas.microsoft.com/office/drawing/2014/main" id="{D42AC675-E533-DFF9-182A-D49C394741A3}"/>
              </a:ext>
            </a:extLst>
          </p:cNvPr>
          <p:cNvSpPr txBox="1"/>
          <p:nvPr/>
        </p:nvSpPr>
        <p:spPr>
          <a:xfrm>
            <a:off x="266701" y="3213100"/>
            <a:ext cx="3606800" cy="1569660"/>
          </a:xfrm>
          <a:prstGeom prst="rect">
            <a:avLst/>
          </a:prstGeom>
          <a:noFill/>
          <a:ln w="22225">
            <a:solidFill>
              <a:srgbClr val="C00000"/>
            </a:solidFill>
          </a:ln>
        </p:spPr>
        <p:txBody>
          <a:bodyPr wrap="square" rtlCol="0">
            <a:spAutoFit/>
          </a:bodyPr>
          <a:lstStyle/>
          <a:p>
            <a:r>
              <a:rPr lang="en-GB" sz="2400" dirty="0"/>
              <a:t>These images don’t convey any information, but they do change how the poster is perceived</a:t>
            </a:r>
          </a:p>
        </p:txBody>
      </p:sp>
      <p:sp>
        <p:nvSpPr>
          <p:cNvPr id="5" name="Oval 4">
            <a:extLst>
              <a:ext uri="{FF2B5EF4-FFF2-40B4-BE49-F238E27FC236}">
                <a16:creationId xmlns:a16="http://schemas.microsoft.com/office/drawing/2014/main" id="{AA04C0E8-1C5C-F752-344B-E393C9B9F074}"/>
              </a:ext>
            </a:extLst>
          </p:cNvPr>
          <p:cNvSpPr/>
          <p:nvPr/>
        </p:nvSpPr>
        <p:spPr>
          <a:xfrm>
            <a:off x="4626589" y="3297237"/>
            <a:ext cx="1583141" cy="1485523"/>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Oval 5">
            <a:extLst>
              <a:ext uri="{FF2B5EF4-FFF2-40B4-BE49-F238E27FC236}">
                <a16:creationId xmlns:a16="http://schemas.microsoft.com/office/drawing/2014/main" id="{BFDE1036-DED5-5392-FED1-5567FCACF982}"/>
              </a:ext>
            </a:extLst>
          </p:cNvPr>
          <p:cNvSpPr/>
          <p:nvPr/>
        </p:nvSpPr>
        <p:spPr>
          <a:xfrm>
            <a:off x="4626589" y="5043467"/>
            <a:ext cx="1583141" cy="1485523"/>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Oval 6">
            <a:extLst>
              <a:ext uri="{FF2B5EF4-FFF2-40B4-BE49-F238E27FC236}">
                <a16:creationId xmlns:a16="http://schemas.microsoft.com/office/drawing/2014/main" id="{4C9589A8-3CB1-928E-0C98-AEE2DA4E7D28}"/>
              </a:ext>
            </a:extLst>
          </p:cNvPr>
          <p:cNvSpPr/>
          <p:nvPr/>
        </p:nvSpPr>
        <p:spPr>
          <a:xfrm>
            <a:off x="6096000" y="3842014"/>
            <a:ext cx="1150961" cy="2650861"/>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13374625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D04DCA-6277-DE26-ADF0-1BF322BC539F}"/>
              </a:ext>
            </a:extLst>
          </p:cNvPr>
          <p:cNvSpPr>
            <a:spLocks noGrp="1"/>
          </p:cNvSpPr>
          <p:nvPr>
            <p:ph type="title"/>
          </p:nvPr>
        </p:nvSpPr>
        <p:spPr/>
        <p:txBody>
          <a:bodyPr/>
          <a:lstStyle/>
          <a:p>
            <a:r>
              <a:rPr lang="en-GB" dirty="0"/>
              <a:t>Images that increase engagement / aesthetics</a:t>
            </a:r>
          </a:p>
        </p:txBody>
      </p:sp>
      <p:pic>
        <p:nvPicPr>
          <p:cNvPr id="3" name="Picture 2">
            <a:extLst>
              <a:ext uri="{FF2B5EF4-FFF2-40B4-BE49-F238E27FC236}">
                <a16:creationId xmlns:a16="http://schemas.microsoft.com/office/drawing/2014/main" id="{457534F4-375D-85BF-3385-F0895D5F251D}"/>
              </a:ext>
            </a:extLst>
          </p:cNvPr>
          <p:cNvPicPr>
            <a:picLocks noChangeAspect="1"/>
          </p:cNvPicPr>
          <p:nvPr/>
        </p:nvPicPr>
        <p:blipFill>
          <a:blip r:embed="rId2"/>
          <a:stretch>
            <a:fillRect/>
          </a:stretch>
        </p:blipFill>
        <p:spPr>
          <a:xfrm>
            <a:off x="838200" y="1818594"/>
            <a:ext cx="5831636" cy="4674281"/>
          </a:xfrm>
          <a:prstGeom prst="rect">
            <a:avLst/>
          </a:prstGeom>
        </p:spPr>
      </p:pic>
      <p:sp>
        <p:nvSpPr>
          <p:cNvPr id="4" name="TextBox 3">
            <a:extLst>
              <a:ext uri="{FF2B5EF4-FFF2-40B4-BE49-F238E27FC236}">
                <a16:creationId xmlns:a16="http://schemas.microsoft.com/office/drawing/2014/main" id="{FEF8CAA8-7657-BA98-4FF6-C684DFD0D5B1}"/>
              </a:ext>
            </a:extLst>
          </p:cNvPr>
          <p:cNvSpPr txBox="1"/>
          <p:nvPr/>
        </p:nvSpPr>
        <p:spPr>
          <a:xfrm>
            <a:off x="7404480" y="3595237"/>
            <a:ext cx="3606800" cy="1200329"/>
          </a:xfrm>
          <a:prstGeom prst="rect">
            <a:avLst/>
          </a:prstGeom>
          <a:noFill/>
          <a:ln w="22225">
            <a:solidFill>
              <a:srgbClr val="C00000"/>
            </a:solidFill>
          </a:ln>
        </p:spPr>
        <p:txBody>
          <a:bodyPr wrap="square" rtlCol="0">
            <a:spAutoFit/>
          </a:bodyPr>
          <a:lstStyle/>
          <a:p>
            <a:r>
              <a:rPr lang="en-GB" sz="2400" dirty="0"/>
              <a:t>Another powerful image (placed centrally for extra impact).</a:t>
            </a:r>
          </a:p>
        </p:txBody>
      </p:sp>
    </p:spTree>
    <p:extLst>
      <p:ext uri="{BB962C8B-B14F-4D97-AF65-F5344CB8AC3E}">
        <p14:creationId xmlns:p14="http://schemas.microsoft.com/office/powerpoint/2010/main" val="17875014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For our simple example, there are 24 possible rank orders (of Person 1, 2, 3 and 4). </a:t>
            </a:r>
          </a:p>
        </p:txBody>
      </p:sp>
      <p:sp>
        <p:nvSpPr>
          <p:cNvPr id="3" name="Content Placeholder 2"/>
          <p:cNvSpPr>
            <a:spLocks noGrp="1"/>
          </p:cNvSpPr>
          <p:nvPr>
            <p:ph idx="1"/>
          </p:nvPr>
        </p:nvSpPr>
        <p:spPr>
          <a:xfrm>
            <a:off x="838201" y="1825625"/>
            <a:ext cx="4562474" cy="4351338"/>
          </a:xfrm>
        </p:spPr>
        <p:txBody>
          <a:bodyPr>
            <a:normAutofit fontScale="62500" lnSpcReduction="20000"/>
          </a:bodyPr>
          <a:lstStyle/>
          <a:p>
            <a:pPr marL="0" indent="0">
              <a:buNone/>
            </a:pPr>
            <a:r>
              <a:rPr lang="en-GB" dirty="0"/>
              <a:t>	</a:t>
            </a:r>
            <a:r>
              <a:rPr lang="en-GB" b="1" dirty="0"/>
              <a:t>1</a:t>
            </a:r>
            <a:r>
              <a:rPr lang="en-GB" b="1" baseline="30000" dirty="0"/>
              <a:t>st</a:t>
            </a:r>
            <a:r>
              <a:rPr lang="en-GB" b="1" dirty="0"/>
              <a:t>	2</a:t>
            </a:r>
            <a:r>
              <a:rPr lang="en-GB" b="1" baseline="30000" dirty="0"/>
              <a:t>nd</a:t>
            </a:r>
            <a:r>
              <a:rPr lang="en-GB" b="1" dirty="0"/>
              <a:t>	3</a:t>
            </a:r>
            <a:r>
              <a:rPr lang="en-GB" b="1" baseline="30000" dirty="0"/>
              <a:t>rd</a:t>
            </a:r>
            <a:r>
              <a:rPr lang="en-GB" b="1" dirty="0"/>
              <a:t>	4</a:t>
            </a:r>
            <a:r>
              <a:rPr lang="en-GB" b="1" baseline="30000" dirty="0"/>
              <a:t>th</a:t>
            </a:r>
            <a:r>
              <a:rPr lang="en-GB" b="1" dirty="0"/>
              <a:t> </a:t>
            </a:r>
          </a:p>
          <a:p>
            <a:pPr marL="0" indent="0">
              <a:buNone/>
            </a:pPr>
            <a:r>
              <a:rPr lang="en-GB" dirty="0"/>
              <a:t>1	1	2	3	4</a:t>
            </a:r>
          </a:p>
          <a:p>
            <a:pPr marL="0" indent="0">
              <a:buNone/>
            </a:pPr>
            <a:r>
              <a:rPr lang="en-GB" dirty="0"/>
              <a:t>2	1	2	4 	3</a:t>
            </a:r>
          </a:p>
          <a:p>
            <a:pPr marL="0" indent="0">
              <a:buNone/>
            </a:pPr>
            <a:r>
              <a:rPr lang="en-GB" dirty="0"/>
              <a:t>3	1	3	2	4</a:t>
            </a:r>
          </a:p>
          <a:p>
            <a:pPr marL="0" indent="0">
              <a:buNone/>
            </a:pPr>
            <a:r>
              <a:rPr lang="en-GB" dirty="0"/>
              <a:t>4	1	3	4	2</a:t>
            </a:r>
          </a:p>
          <a:p>
            <a:pPr marL="0" indent="0">
              <a:buNone/>
            </a:pPr>
            <a:r>
              <a:rPr lang="en-GB" dirty="0"/>
              <a:t>5	1	4	2	3</a:t>
            </a:r>
          </a:p>
          <a:p>
            <a:pPr marL="0" indent="0">
              <a:buNone/>
            </a:pPr>
            <a:r>
              <a:rPr lang="en-GB" dirty="0"/>
              <a:t>6	1	4	3	2</a:t>
            </a:r>
          </a:p>
          <a:p>
            <a:pPr marL="0" indent="0">
              <a:buNone/>
            </a:pPr>
            <a:r>
              <a:rPr lang="en-GB" dirty="0"/>
              <a:t>7	2	1	3	4</a:t>
            </a:r>
          </a:p>
          <a:p>
            <a:pPr marL="0" indent="0">
              <a:buNone/>
            </a:pPr>
            <a:r>
              <a:rPr lang="en-GB" dirty="0"/>
              <a:t>8	2	1	4	3</a:t>
            </a:r>
          </a:p>
          <a:p>
            <a:pPr marL="0" indent="0">
              <a:buNone/>
            </a:pPr>
            <a:r>
              <a:rPr lang="en-GB" dirty="0"/>
              <a:t>9	2	3	1	4</a:t>
            </a:r>
          </a:p>
          <a:p>
            <a:pPr marL="0" indent="0">
              <a:buNone/>
            </a:pPr>
            <a:r>
              <a:rPr lang="en-GB" dirty="0"/>
              <a:t>10	2	3	4	1</a:t>
            </a:r>
          </a:p>
          <a:p>
            <a:pPr marL="0" indent="0">
              <a:buNone/>
            </a:pPr>
            <a:r>
              <a:rPr lang="en-GB" dirty="0"/>
              <a:t>11	2	4	1	3</a:t>
            </a:r>
          </a:p>
          <a:p>
            <a:pPr marL="0" indent="0">
              <a:buNone/>
            </a:pPr>
            <a:r>
              <a:rPr lang="en-GB" dirty="0"/>
              <a:t>12	2	4	3	1</a:t>
            </a:r>
          </a:p>
        </p:txBody>
      </p:sp>
      <p:sp>
        <p:nvSpPr>
          <p:cNvPr id="5" name="Content Placeholder 2"/>
          <p:cNvSpPr txBox="1">
            <a:spLocks/>
          </p:cNvSpPr>
          <p:nvPr/>
        </p:nvSpPr>
        <p:spPr>
          <a:xfrm>
            <a:off x="6096000" y="1825625"/>
            <a:ext cx="4562474" cy="4351338"/>
          </a:xfrm>
          <a:prstGeom prst="rect">
            <a:avLst/>
          </a:prstGeom>
        </p:spPr>
        <p:txBody>
          <a:bodyPr vert="horz" lIns="91440" tIns="45720" rIns="91440" bIns="45720" rtlCol="0">
            <a:normAutofit fontScale="6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dirty="0"/>
              <a:t>	</a:t>
            </a:r>
            <a:r>
              <a:rPr lang="en-GB" b="1" dirty="0"/>
              <a:t>1</a:t>
            </a:r>
            <a:r>
              <a:rPr lang="en-GB" b="1" baseline="30000" dirty="0"/>
              <a:t>st</a:t>
            </a:r>
            <a:r>
              <a:rPr lang="en-GB" b="1" dirty="0"/>
              <a:t>	2</a:t>
            </a:r>
            <a:r>
              <a:rPr lang="en-GB" b="1" baseline="30000" dirty="0"/>
              <a:t>nd</a:t>
            </a:r>
            <a:r>
              <a:rPr lang="en-GB" b="1" dirty="0"/>
              <a:t>	3</a:t>
            </a:r>
            <a:r>
              <a:rPr lang="en-GB" b="1" baseline="30000" dirty="0"/>
              <a:t>rd</a:t>
            </a:r>
            <a:r>
              <a:rPr lang="en-GB" b="1" dirty="0"/>
              <a:t>	4</a:t>
            </a:r>
            <a:r>
              <a:rPr lang="en-GB" b="1" baseline="30000" dirty="0"/>
              <a:t>th</a:t>
            </a:r>
            <a:r>
              <a:rPr lang="en-GB" b="1" dirty="0"/>
              <a:t> </a:t>
            </a:r>
          </a:p>
          <a:p>
            <a:pPr marL="0" indent="0">
              <a:buFont typeface="Arial" panose="020B0604020202020204" pitchFamily="34" charset="0"/>
              <a:buNone/>
            </a:pPr>
            <a:r>
              <a:rPr lang="en-GB" dirty="0"/>
              <a:t>13	3	1	2	4</a:t>
            </a:r>
          </a:p>
          <a:p>
            <a:pPr marL="0" indent="0">
              <a:buFont typeface="Arial" panose="020B0604020202020204" pitchFamily="34" charset="0"/>
              <a:buNone/>
            </a:pPr>
            <a:r>
              <a:rPr lang="en-GB" dirty="0"/>
              <a:t>14	3	1	4	2</a:t>
            </a:r>
          </a:p>
          <a:p>
            <a:pPr marL="0" indent="0">
              <a:buFont typeface="Arial" panose="020B0604020202020204" pitchFamily="34" charset="0"/>
              <a:buNone/>
            </a:pPr>
            <a:r>
              <a:rPr lang="en-GB" dirty="0"/>
              <a:t>15	3	2	1	4</a:t>
            </a:r>
          </a:p>
          <a:p>
            <a:pPr marL="0" indent="0">
              <a:buFont typeface="Arial" panose="020B0604020202020204" pitchFamily="34" charset="0"/>
              <a:buNone/>
            </a:pPr>
            <a:r>
              <a:rPr lang="en-GB" dirty="0"/>
              <a:t>16	3	2	4	1</a:t>
            </a:r>
          </a:p>
          <a:p>
            <a:pPr marL="0" indent="0">
              <a:buFont typeface="Arial" panose="020B0604020202020204" pitchFamily="34" charset="0"/>
              <a:buNone/>
            </a:pPr>
            <a:r>
              <a:rPr lang="en-GB" dirty="0"/>
              <a:t>17	3	4	1	2</a:t>
            </a:r>
          </a:p>
          <a:p>
            <a:pPr marL="0" indent="0">
              <a:buFont typeface="Arial" panose="020B0604020202020204" pitchFamily="34" charset="0"/>
              <a:buNone/>
            </a:pPr>
            <a:r>
              <a:rPr lang="en-GB" dirty="0"/>
              <a:t>18	3	4	2	1</a:t>
            </a:r>
          </a:p>
          <a:p>
            <a:pPr marL="0" indent="0">
              <a:buFont typeface="Arial" panose="020B0604020202020204" pitchFamily="34" charset="0"/>
              <a:buNone/>
            </a:pPr>
            <a:r>
              <a:rPr lang="en-GB" dirty="0"/>
              <a:t>19	4	1	2	3</a:t>
            </a:r>
          </a:p>
          <a:p>
            <a:pPr marL="0" indent="0">
              <a:buFont typeface="Arial" panose="020B0604020202020204" pitchFamily="34" charset="0"/>
              <a:buNone/>
            </a:pPr>
            <a:r>
              <a:rPr lang="en-GB" dirty="0"/>
              <a:t>20	4	1	3	2</a:t>
            </a:r>
          </a:p>
          <a:p>
            <a:pPr marL="0" indent="0">
              <a:buFont typeface="Arial" panose="020B0604020202020204" pitchFamily="34" charset="0"/>
              <a:buNone/>
            </a:pPr>
            <a:r>
              <a:rPr lang="en-GB" dirty="0"/>
              <a:t>21	4	2	1	3</a:t>
            </a:r>
          </a:p>
          <a:p>
            <a:pPr marL="0" indent="0">
              <a:buFont typeface="Arial" panose="020B0604020202020204" pitchFamily="34" charset="0"/>
              <a:buNone/>
            </a:pPr>
            <a:r>
              <a:rPr lang="en-GB" dirty="0"/>
              <a:t>22	4	2	3	1</a:t>
            </a:r>
          </a:p>
          <a:p>
            <a:pPr marL="0" indent="0">
              <a:buFont typeface="Arial" panose="020B0604020202020204" pitchFamily="34" charset="0"/>
              <a:buNone/>
            </a:pPr>
            <a:r>
              <a:rPr lang="en-GB" dirty="0"/>
              <a:t>23	4	3	1	2</a:t>
            </a:r>
          </a:p>
          <a:p>
            <a:pPr marL="0" indent="0">
              <a:buFont typeface="Arial" panose="020B0604020202020204" pitchFamily="34" charset="0"/>
              <a:buNone/>
            </a:pPr>
            <a:r>
              <a:rPr lang="en-GB" dirty="0"/>
              <a:t>24	4	3	2	1</a:t>
            </a:r>
          </a:p>
        </p:txBody>
      </p:sp>
    </p:spTree>
    <p:extLst>
      <p:ext uri="{BB962C8B-B14F-4D97-AF65-F5344CB8AC3E}">
        <p14:creationId xmlns:p14="http://schemas.microsoft.com/office/powerpoint/2010/main" val="191912919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GB" dirty="0"/>
              <a:t>Without images…</a:t>
            </a:r>
          </a:p>
        </p:txBody>
      </p:sp>
      <p:pic>
        <p:nvPicPr>
          <p:cNvPr id="9" name="Picture 8"/>
          <p:cNvPicPr>
            <a:picLocks noChangeAspect="1"/>
          </p:cNvPicPr>
          <p:nvPr/>
        </p:nvPicPr>
        <p:blipFill>
          <a:blip r:embed="rId2"/>
          <a:stretch>
            <a:fillRect/>
          </a:stretch>
        </p:blipFill>
        <p:spPr>
          <a:xfrm>
            <a:off x="2816877" y="1690688"/>
            <a:ext cx="5959550" cy="4469662"/>
          </a:xfrm>
          <a:prstGeom prst="rect">
            <a:avLst/>
          </a:prstGeom>
        </p:spPr>
      </p:pic>
    </p:spTree>
    <p:extLst>
      <p:ext uri="{BB962C8B-B14F-4D97-AF65-F5344CB8AC3E}">
        <p14:creationId xmlns:p14="http://schemas.microsoft.com/office/powerpoint/2010/main" val="139936060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solidFill>
                  <a:schemeClr val="bg1"/>
                </a:solidFill>
              </a:rPr>
              <a:t>4: For your poster: Images</a:t>
            </a:r>
          </a:p>
        </p:txBody>
      </p:sp>
      <p:sp>
        <p:nvSpPr>
          <p:cNvPr id="4" name="Content Placeholder 3"/>
          <p:cNvSpPr>
            <a:spLocks noGrp="1"/>
          </p:cNvSpPr>
          <p:nvPr>
            <p:ph idx="1"/>
          </p:nvPr>
        </p:nvSpPr>
        <p:spPr/>
        <p:txBody>
          <a:bodyPr>
            <a:normAutofit/>
          </a:bodyPr>
          <a:lstStyle/>
          <a:p>
            <a:pPr marL="0" indent="0">
              <a:buNone/>
            </a:pPr>
            <a:r>
              <a:rPr lang="en-GB" dirty="0">
                <a:solidFill>
                  <a:schemeClr val="bg1"/>
                </a:solidFill>
              </a:rPr>
              <a:t>Your poster must use images to display your findings. </a:t>
            </a:r>
          </a:p>
          <a:p>
            <a:pPr marL="0" indent="0">
              <a:buNone/>
            </a:pPr>
            <a:r>
              <a:rPr lang="en-GB" dirty="0">
                <a:solidFill>
                  <a:schemeClr val="bg1"/>
                </a:solidFill>
              </a:rPr>
              <a:t>	A plot of the distribution of data</a:t>
            </a:r>
          </a:p>
          <a:p>
            <a:pPr marL="0" indent="0">
              <a:buNone/>
            </a:pPr>
            <a:r>
              <a:rPr lang="en-GB" dirty="0">
                <a:solidFill>
                  <a:schemeClr val="bg1"/>
                </a:solidFill>
              </a:rPr>
              <a:t>	A plot of the means / a scatterplot.</a:t>
            </a:r>
          </a:p>
          <a:p>
            <a:pPr marL="0" indent="0">
              <a:buNone/>
            </a:pPr>
            <a:endParaRPr lang="en-GB" dirty="0">
              <a:solidFill>
                <a:schemeClr val="bg1"/>
              </a:solidFill>
            </a:endParaRPr>
          </a:p>
          <a:p>
            <a:pPr marL="0" indent="0">
              <a:buNone/>
            </a:pPr>
            <a:r>
              <a:rPr lang="en-GB" dirty="0">
                <a:solidFill>
                  <a:schemeClr val="bg1"/>
                </a:solidFill>
              </a:rPr>
              <a:t>You should also aim to use other images to</a:t>
            </a:r>
          </a:p>
          <a:p>
            <a:pPr marL="0" indent="0">
              <a:buNone/>
            </a:pPr>
            <a:r>
              <a:rPr lang="en-GB" dirty="0">
                <a:solidFill>
                  <a:schemeClr val="bg1"/>
                </a:solidFill>
              </a:rPr>
              <a:t>	Explain the method</a:t>
            </a:r>
          </a:p>
          <a:p>
            <a:pPr marL="0" indent="0">
              <a:buNone/>
            </a:pPr>
            <a:r>
              <a:rPr lang="en-GB" dirty="0">
                <a:solidFill>
                  <a:schemeClr val="bg1"/>
                </a:solidFill>
              </a:rPr>
              <a:t>	Increase the engagement / aesthetic appeal</a:t>
            </a:r>
          </a:p>
        </p:txBody>
      </p:sp>
    </p:spTree>
    <p:extLst>
      <p:ext uri="{BB962C8B-B14F-4D97-AF65-F5344CB8AC3E}">
        <p14:creationId xmlns:p14="http://schemas.microsoft.com/office/powerpoint/2010/main" val="168327145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5CA662-4853-0F7B-FDC1-B04CD727812A}"/>
              </a:ext>
            </a:extLst>
          </p:cNvPr>
          <p:cNvSpPr>
            <a:spLocks noGrp="1"/>
          </p:cNvSpPr>
          <p:nvPr>
            <p:ph type="title"/>
          </p:nvPr>
        </p:nvSpPr>
        <p:spPr/>
        <p:txBody>
          <a:bodyPr/>
          <a:lstStyle/>
          <a:p>
            <a:r>
              <a:rPr lang="en-GB" dirty="0"/>
              <a:t>2: Flow – how easy it is to follow a poster</a:t>
            </a:r>
          </a:p>
        </p:txBody>
      </p:sp>
      <p:sp>
        <p:nvSpPr>
          <p:cNvPr id="3" name="Content Placeholder 2">
            <a:extLst>
              <a:ext uri="{FF2B5EF4-FFF2-40B4-BE49-F238E27FC236}">
                <a16:creationId xmlns:a16="http://schemas.microsoft.com/office/drawing/2014/main" id="{EAEC6AC4-5BDD-8112-1979-54405594AF99}"/>
              </a:ext>
            </a:extLst>
          </p:cNvPr>
          <p:cNvSpPr>
            <a:spLocks noGrp="1"/>
          </p:cNvSpPr>
          <p:nvPr>
            <p:ph idx="1"/>
          </p:nvPr>
        </p:nvSpPr>
        <p:spPr/>
        <p:txBody>
          <a:bodyPr/>
          <a:lstStyle/>
          <a:p>
            <a:pPr marL="0" indent="0">
              <a:buNone/>
            </a:pPr>
            <a:r>
              <a:rPr lang="en-GB" dirty="0"/>
              <a:t>Overall placement of sections</a:t>
            </a:r>
          </a:p>
          <a:p>
            <a:pPr marL="0" indent="0">
              <a:buNone/>
            </a:pPr>
            <a:r>
              <a:rPr lang="en-GB" dirty="0"/>
              <a:t>	Have a scheme that is intuitively easy to follow. </a:t>
            </a:r>
          </a:p>
          <a:p>
            <a:pPr marL="0" indent="0">
              <a:buNone/>
            </a:pPr>
            <a:r>
              <a:rPr lang="en-GB" dirty="0"/>
              <a:t>	If you need arrows, you have gone wrong.</a:t>
            </a:r>
          </a:p>
          <a:p>
            <a:pPr marL="0" indent="0">
              <a:buNone/>
            </a:pPr>
            <a:endParaRPr lang="en-GB" dirty="0"/>
          </a:p>
          <a:p>
            <a:pPr marL="0" indent="0">
              <a:buNone/>
            </a:pPr>
            <a:r>
              <a:rPr lang="en-GB" dirty="0"/>
              <a:t>Use spacing to break up sections / help the readability. </a:t>
            </a:r>
          </a:p>
          <a:p>
            <a:pPr marL="0" indent="0">
              <a:buNone/>
            </a:pPr>
            <a:endParaRPr lang="en-GB" dirty="0"/>
          </a:p>
        </p:txBody>
      </p:sp>
    </p:spTree>
    <p:extLst>
      <p:ext uri="{BB962C8B-B14F-4D97-AF65-F5344CB8AC3E}">
        <p14:creationId xmlns:p14="http://schemas.microsoft.com/office/powerpoint/2010/main" val="364284612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FB389E1-16EC-7B5D-94A9-81E92936B3C5}"/>
              </a:ext>
            </a:extLst>
          </p:cNvPr>
          <p:cNvSpPr>
            <a:spLocks noGrp="1"/>
          </p:cNvSpPr>
          <p:nvPr>
            <p:ph type="title"/>
          </p:nvPr>
        </p:nvSpPr>
        <p:spPr/>
        <p:txBody>
          <a:bodyPr/>
          <a:lstStyle/>
          <a:p>
            <a:r>
              <a:rPr lang="en-GB" dirty="0"/>
              <a:t>What poor flow / lack of space looks like….</a:t>
            </a:r>
          </a:p>
        </p:txBody>
      </p:sp>
      <p:pic>
        <p:nvPicPr>
          <p:cNvPr id="5" name="Picture 4">
            <a:extLst>
              <a:ext uri="{FF2B5EF4-FFF2-40B4-BE49-F238E27FC236}">
                <a16:creationId xmlns:a16="http://schemas.microsoft.com/office/drawing/2014/main" id="{AC81076C-8DC6-E321-E483-99143C6EAA5F}"/>
              </a:ext>
            </a:extLst>
          </p:cNvPr>
          <p:cNvPicPr>
            <a:picLocks noChangeAspect="1"/>
          </p:cNvPicPr>
          <p:nvPr/>
        </p:nvPicPr>
        <p:blipFill>
          <a:blip r:embed="rId2"/>
          <a:stretch>
            <a:fillRect/>
          </a:stretch>
        </p:blipFill>
        <p:spPr>
          <a:xfrm>
            <a:off x="1464906" y="1690688"/>
            <a:ext cx="7993419" cy="5149276"/>
          </a:xfrm>
          <a:prstGeom prst="rect">
            <a:avLst/>
          </a:prstGeom>
        </p:spPr>
      </p:pic>
    </p:spTree>
    <p:extLst>
      <p:ext uri="{BB962C8B-B14F-4D97-AF65-F5344CB8AC3E}">
        <p14:creationId xmlns:p14="http://schemas.microsoft.com/office/powerpoint/2010/main" val="160900935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Using space / avoid clutter: text boxes</a:t>
            </a:r>
          </a:p>
        </p:txBody>
      </p:sp>
      <p:sp>
        <p:nvSpPr>
          <p:cNvPr id="3" name="TextBox 2"/>
          <p:cNvSpPr txBox="1"/>
          <p:nvPr/>
        </p:nvSpPr>
        <p:spPr>
          <a:xfrm>
            <a:off x="838200" y="1866900"/>
            <a:ext cx="4162425" cy="4616648"/>
          </a:xfrm>
          <a:prstGeom prst="rect">
            <a:avLst/>
          </a:prstGeom>
          <a:noFill/>
          <a:ln>
            <a:solidFill>
              <a:schemeClr val="tx1"/>
            </a:solidFill>
          </a:ln>
        </p:spPr>
        <p:txBody>
          <a:bodyPr wrap="square" rtlCol="0">
            <a:spAutoFit/>
          </a:bodyPr>
          <a:lstStyle/>
          <a:p>
            <a:pPr algn="ctr"/>
            <a:r>
              <a:rPr lang="en-GB" sz="1400" b="1" dirty="0"/>
              <a:t>Introduction</a:t>
            </a:r>
          </a:p>
          <a:p>
            <a:r>
              <a:rPr lang="en-GB" sz="1400" dirty="0"/>
              <a:t>Guessing an answer to an unfamiliar question prior to seeing the answer leads to better memory than studying alone (</a:t>
            </a:r>
            <a:r>
              <a:rPr lang="en-GB" sz="1400" b="1" dirty="0"/>
              <a:t>the </a:t>
            </a:r>
            <a:r>
              <a:rPr lang="en-GB" sz="1400" b="1" i="1" dirty="0"/>
              <a:t>pre-testing</a:t>
            </a:r>
            <a:r>
              <a:rPr lang="en-GB" sz="1400" b="1" dirty="0"/>
              <a:t> </a:t>
            </a:r>
            <a:r>
              <a:rPr lang="en-GB" sz="1400" b="1" i="1" dirty="0"/>
              <a:t>effect</a:t>
            </a:r>
            <a:r>
              <a:rPr lang="en-GB" sz="1400" dirty="0"/>
              <a:t>), which has been attributed to increased curiosity about the answer. A similar effect occurs in general knowledge learning – people are more likely to recall answers to questions they are more curious about. </a:t>
            </a:r>
            <a:r>
              <a:rPr lang="en-GB" sz="1400" b="1" dirty="0"/>
              <a:t>Gruber and </a:t>
            </a:r>
            <a:r>
              <a:rPr lang="en-GB" sz="1400" b="1" dirty="0" err="1"/>
              <a:t>Ranganath</a:t>
            </a:r>
            <a:r>
              <a:rPr lang="en-GB" sz="1400" b="1" dirty="0"/>
              <a:t> (2019)</a:t>
            </a:r>
            <a:r>
              <a:rPr lang="en-GB" sz="1400" dirty="0"/>
              <a:t> argued that prediction errors cause a </a:t>
            </a:r>
            <a:r>
              <a:rPr lang="en-GB" sz="1400" i="1" dirty="0"/>
              <a:t>state</a:t>
            </a:r>
            <a:r>
              <a:rPr lang="en-GB" sz="1400" dirty="0"/>
              <a:t> of curiosity which improves the encoding of all information that is encountered during this state, including incidental information. If pre-testing similarly induces curiosity then it too should extend to better memory for incidental material. </a:t>
            </a:r>
            <a:r>
              <a:rPr lang="en-GB" sz="1400" b="1" dirty="0"/>
              <a:t>In our study participants guessed a categorical fact about an unfamiliar person (e.g. their hobby) before seeing the answer and two other facts </a:t>
            </a:r>
            <a:r>
              <a:rPr lang="en-GB" sz="1400" dirty="0"/>
              <a:t>(e.g. their occupation and favourite food) presented sequentially in different orders</a:t>
            </a:r>
            <a:r>
              <a:rPr lang="en-GB" sz="1400" b="1" dirty="0"/>
              <a:t>. Our prediction was that guessing should boost memory for the incidental facts only when they were presented before the answer. </a:t>
            </a:r>
          </a:p>
        </p:txBody>
      </p:sp>
      <p:sp>
        <p:nvSpPr>
          <p:cNvPr id="4" name="TextBox 3"/>
          <p:cNvSpPr txBox="1"/>
          <p:nvPr/>
        </p:nvSpPr>
        <p:spPr>
          <a:xfrm>
            <a:off x="6915150" y="1866900"/>
            <a:ext cx="4162425" cy="4645851"/>
          </a:xfrm>
          <a:prstGeom prst="rect">
            <a:avLst/>
          </a:prstGeom>
          <a:noFill/>
          <a:ln>
            <a:solidFill>
              <a:schemeClr val="tx1"/>
            </a:solidFill>
          </a:ln>
        </p:spPr>
        <p:txBody>
          <a:bodyPr wrap="square" lIns="180000" tIns="144000" rIns="144000" bIns="144000" rtlCol="0">
            <a:spAutoFit/>
          </a:bodyPr>
          <a:lstStyle/>
          <a:p>
            <a:pPr algn="ctr">
              <a:spcAft>
                <a:spcPts val="600"/>
              </a:spcAft>
            </a:pPr>
            <a:r>
              <a:rPr lang="en-GB" sz="1400" b="1" dirty="0"/>
              <a:t>Introduction</a:t>
            </a:r>
          </a:p>
          <a:p>
            <a:r>
              <a:rPr lang="en-GB" sz="1200" dirty="0"/>
              <a:t>Guessing an answer to an unfamiliar question prior to seeing the answer leads to better memory than studying alone (the </a:t>
            </a:r>
            <a:r>
              <a:rPr lang="en-GB" sz="1200" i="1" dirty="0"/>
              <a:t>pre-testing</a:t>
            </a:r>
            <a:r>
              <a:rPr lang="en-GB" sz="1200" dirty="0"/>
              <a:t> </a:t>
            </a:r>
            <a:r>
              <a:rPr lang="en-GB" sz="1200" i="1" dirty="0"/>
              <a:t>effect</a:t>
            </a:r>
            <a:r>
              <a:rPr lang="en-GB" sz="1200" dirty="0"/>
              <a:t>), which has been attributed to increased curiosity about the answer. A similar effect occurs in general knowledge learning – people are more likely to recall answers to questions they are more curious about. </a:t>
            </a:r>
          </a:p>
          <a:p>
            <a:endParaRPr lang="en-GB" sz="1200" dirty="0"/>
          </a:p>
          <a:p>
            <a:r>
              <a:rPr lang="en-GB" sz="1200" dirty="0"/>
              <a:t>Gruber and </a:t>
            </a:r>
            <a:r>
              <a:rPr lang="en-GB" sz="1200" dirty="0" err="1"/>
              <a:t>Ranganath</a:t>
            </a:r>
            <a:r>
              <a:rPr lang="en-GB" sz="1200" dirty="0"/>
              <a:t> (2019) argued that prediction errors cause a </a:t>
            </a:r>
            <a:r>
              <a:rPr lang="en-GB" sz="1200" i="1" dirty="0"/>
              <a:t>state</a:t>
            </a:r>
            <a:r>
              <a:rPr lang="en-GB" sz="1200" dirty="0"/>
              <a:t> of curiosity which improves the encoding of all information that is encountered during this state, including incidental information. If pre-testing similarly induces curiosity then it too should extend to better memory for incidental material. </a:t>
            </a:r>
          </a:p>
          <a:p>
            <a:endParaRPr lang="en-GB" sz="1200" dirty="0"/>
          </a:p>
          <a:p>
            <a:r>
              <a:rPr lang="en-GB" sz="1200" dirty="0"/>
              <a:t>In our study participants guessed a categorical fact about an unfamiliar person (e.g. their hobby) before seeing the answer and two other facts (e.g. their occupation and favourite food) presented sequentially in different orders. </a:t>
            </a:r>
          </a:p>
          <a:p>
            <a:endParaRPr lang="en-GB" sz="1200" dirty="0"/>
          </a:p>
          <a:p>
            <a:r>
              <a:rPr lang="en-GB" sz="1200" b="1" dirty="0"/>
              <a:t>Our prediction was that guessing should boost memory for the incidental facts only when they were presented before the answer. </a:t>
            </a:r>
          </a:p>
        </p:txBody>
      </p:sp>
    </p:spTree>
    <p:extLst>
      <p:ext uri="{BB962C8B-B14F-4D97-AF65-F5344CB8AC3E}">
        <p14:creationId xmlns:p14="http://schemas.microsoft.com/office/powerpoint/2010/main" val="381037735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CB500B-502E-C3B4-DC1E-1A4340917284}"/>
              </a:ext>
            </a:extLst>
          </p:cNvPr>
          <p:cNvSpPr>
            <a:spLocks noGrp="1"/>
          </p:cNvSpPr>
          <p:nvPr>
            <p:ph type="title"/>
          </p:nvPr>
        </p:nvSpPr>
        <p:spPr/>
        <p:txBody>
          <a:bodyPr/>
          <a:lstStyle/>
          <a:p>
            <a:r>
              <a:rPr lang="en-GB" dirty="0"/>
              <a:t>Highlighting key elements</a:t>
            </a:r>
          </a:p>
        </p:txBody>
      </p:sp>
    </p:spTree>
    <p:extLst>
      <p:ext uri="{BB962C8B-B14F-4D97-AF65-F5344CB8AC3E}">
        <p14:creationId xmlns:p14="http://schemas.microsoft.com/office/powerpoint/2010/main" val="381159913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Using focal points of attention: highlighting</a:t>
            </a:r>
          </a:p>
        </p:txBody>
      </p:sp>
      <p:pic>
        <p:nvPicPr>
          <p:cNvPr id="6" name="Picture 5"/>
          <p:cNvPicPr>
            <a:picLocks noChangeAspect="1"/>
          </p:cNvPicPr>
          <p:nvPr/>
        </p:nvPicPr>
        <p:blipFill>
          <a:blip r:embed="rId2"/>
          <a:stretch>
            <a:fillRect/>
          </a:stretch>
        </p:blipFill>
        <p:spPr>
          <a:xfrm>
            <a:off x="565845" y="1700808"/>
            <a:ext cx="3025562" cy="4281132"/>
          </a:xfrm>
          <a:prstGeom prst="rect">
            <a:avLst/>
          </a:prstGeom>
        </p:spPr>
      </p:pic>
      <p:pic>
        <p:nvPicPr>
          <p:cNvPr id="5" name="Picture 4"/>
          <p:cNvPicPr>
            <a:picLocks noChangeAspect="1"/>
          </p:cNvPicPr>
          <p:nvPr/>
        </p:nvPicPr>
        <p:blipFill>
          <a:blip r:embed="rId2"/>
          <a:stretch>
            <a:fillRect/>
          </a:stretch>
        </p:blipFill>
        <p:spPr>
          <a:xfrm>
            <a:off x="4646699" y="1700808"/>
            <a:ext cx="3025562" cy="4281132"/>
          </a:xfrm>
          <a:prstGeom prst="rect">
            <a:avLst/>
          </a:prstGeom>
          <a:solidFill>
            <a:schemeClr val="accent4">
              <a:lumMod val="20000"/>
              <a:lumOff val="80000"/>
            </a:schemeClr>
          </a:solidFill>
        </p:spPr>
      </p:pic>
      <p:sp>
        <p:nvSpPr>
          <p:cNvPr id="2" name="Rectangle 1"/>
          <p:cNvSpPr/>
          <p:nvPr/>
        </p:nvSpPr>
        <p:spPr>
          <a:xfrm>
            <a:off x="4772218" y="3648075"/>
            <a:ext cx="1409701" cy="723900"/>
          </a:xfrm>
          <a:prstGeom prst="rect">
            <a:avLst/>
          </a:prstGeom>
          <a:solidFill>
            <a:srgbClr val="C00000">
              <a:alpha val="10000"/>
            </a:srgbClr>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168047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114BF3-25A5-F652-17E2-C8D727EDC9F4}"/>
              </a:ext>
            </a:extLst>
          </p:cNvPr>
          <p:cNvSpPr>
            <a:spLocks noGrp="1"/>
          </p:cNvSpPr>
          <p:nvPr>
            <p:ph type="title"/>
          </p:nvPr>
        </p:nvSpPr>
        <p:spPr/>
        <p:txBody>
          <a:bodyPr/>
          <a:lstStyle/>
          <a:p>
            <a:r>
              <a:rPr lang="en-GB" dirty="0"/>
              <a:t>Helping the reader by linking concepts / conditions / groups</a:t>
            </a:r>
          </a:p>
        </p:txBody>
      </p:sp>
      <p:pic>
        <p:nvPicPr>
          <p:cNvPr id="4" name="Picture 3">
            <a:extLst>
              <a:ext uri="{FF2B5EF4-FFF2-40B4-BE49-F238E27FC236}">
                <a16:creationId xmlns:a16="http://schemas.microsoft.com/office/drawing/2014/main" id="{1B78E1D8-4C97-2E2F-AB43-57599B6F7628}"/>
              </a:ext>
            </a:extLst>
          </p:cNvPr>
          <p:cNvPicPr>
            <a:picLocks noChangeAspect="1"/>
          </p:cNvPicPr>
          <p:nvPr/>
        </p:nvPicPr>
        <p:blipFill>
          <a:blip r:embed="rId2"/>
          <a:stretch>
            <a:fillRect/>
          </a:stretch>
        </p:blipFill>
        <p:spPr>
          <a:xfrm>
            <a:off x="838200" y="2206483"/>
            <a:ext cx="9268549" cy="2257520"/>
          </a:xfrm>
          <a:prstGeom prst="rect">
            <a:avLst/>
          </a:prstGeom>
        </p:spPr>
      </p:pic>
    </p:spTree>
    <p:extLst>
      <p:ext uri="{BB962C8B-B14F-4D97-AF65-F5344CB8AC3E}">
        <p14:creationId xmlns:p14="http://schemas.microsoft.com/office/powerpoint/2010/main" val="127432082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solidFill>
                  <a:schemeClr val="bg1"/>
                </a:solidFill>
              </a:rPr>
              <a:t>4: For your poster: Putting it all together</a:t>
            </a:r>
          </a:p>
        </p:txBody>
      </p:sp>
      <p:sp>
        <p:nvSpPr>
          <p:cNvPr id="4" name="Content Placeholder 3"/>
          <p:cNvSpPr>
            <a:spLocks noGrp="1"/>
          </p:cNvSpPr>
          <p:nvPr>
            <p:ph idx="1"/>
          </p:nvPr>
        </p:nvSpPr>
        <p:spPr/>
        <p:txBody>
          <a:bodyPr>
            <a:normAutofit lnSpcReduction="10000"/>
          </a:bodyPr>
          <a:lstStyle/>
          <a:p>
            <a:pPr marL="0" indent="0">
              <a:buNone/>
            </a:pPr>
            <a:r>
              <a:rPr lang="en-GB" dirty="0">
                <a:solidFill>
                  <a:schemeClr val="bg1"/>
                </a:solidFill>
              </a:rPr>
              <a:t>Here I have covered the content, and some of the principles behind a good scientific poster. </a:t>
            </a:r>
          </a:p>
          <a:p>
            <a:pPr marL="0" indent="0">
              <a:buNone/>
            </a:pPr>
            <a:endParaRPr lang="en-GB" dirty="0">
              <a:solidFill>
                <a:schemeClr val="bg1"/>
              </a:solidFill>
            </a:endParaRPr>
          </a:p>
          <a:p>
            <a:pPr marL="0" indent="0">
              <a:buNone/>
            </a:pPr>
            <a:r>
              <a:rPr lang="en-GB" dirty="0">
                <a:solidFill>
                  <a:schemeClr val="bg1"/>
                </a:solidFill>
              </a:rPr>
              <a:t>Your group poster will be judged on:</a:t>
            </a:r>
          </a:p>
          <a:p>
            <a:pPr marL="0" indent="0">
              <a:buNone/>
            </a:pPr>
            <a:r>
              <a:rPr lang="en-GB" dirty="0">
                <a:solidFill>
                  <a:schemeClr val="bg1"/>
                </a:solidFill>
              </a:rPr>
              <a:t>1: The scientific content</a:t>
            </a:r>
          </a:p>
          <a:p>
            <a:pPr marL="0" indent="0">
              <a:buNone/>
            </a:pPr>
            <a:r>
              <a:rPr lang="en-GB" dirty="0">
                <a:solidFill>
                  <a:schemeClr val="bg1"/>
                </a:solidFill>
              </a:rPr>
              <a:t>2: How engaging / well-designed it is. </a:t>
            </a:r>
          </a:p>
          <a:p>
            <a:pPr marL="0" indent="0">
              <a:buNone/>
            </a:pPr>
            <a:r>
              <a:rPr lang="en-GB" dirty="0">
                <a:solidFill>
                  <a:schemeClr val="bg1"/>
                </a:solidFill>
              </a:rPr>
              <a:t>3: How well you present it and answer questions about it. </a:t>
            </a:r>
          </a:p>
          <a:p>
            <a:pPr marL="0" indent="0">
              <a:buNone/>
            </a:pPr>
            <a:endParaRPr lang="en-GB" dirty="0">
              <a:solidFill>
                <a:schemeClr val="bg1"/>
              </a:solidFill>
            </a:endParaRPr>
          </a:p>
          <a:p>
            <a:pPr marL="0" indent="0">
              <a:buNone/>
            </a:pPr>
            <a:r>
              <a:rPr lang="en-GB" dirty="0">
                <a:solidFill>
                  <a:schemeClr val="bg1"/>
                </a:solidFill>
              </a:rPr>
              <a:t>You will learn HOW to make a poster in </a:t>
            </a:r>
            <a:r>
              <a:rPr lang="en-GB">
                <a:solidFill>
                  <a:schemeClr val="bg1"/>
                </a:solidFill>
              </a:rPr>
              <a:t>the workshops. </a:t>
            </a:r>
            <a:endParaRPr lang="en-GB" dirty="0">
              <a:solidFill>
                <a:schemeClr val="bg1"/>
              </a:solidFill>
            </a:endParaRPr>
          </a:p>
        </p:txBody>
      </p:sp>
    </p:spTree>
    <p:extLst>
      <p:ext uri="{BB962C8B-B14F-4D97-AF65-F5344CB8AC3E}">
        <p14:creationId xmlns:p14="http://schemas.microsoft.com/office/powerpoint/2010/main" val="301815572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AA930-E409-494E-3AE7-1D7EB56D7DC6}"/>
              </a:ext>
            </a:extLst>
          </p:cNvPr>
          <p:cNvSpPr/>
          <p:nvPr/>
        </p:nvSpPr>
        <p:spPr>
          <a:xfrm>
            <a:off x="1086677" y="0"/>
            <a:ext cx="9939131" cy="685800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Rectangle 3">
            <a:extLst>
              <a:ext uri="{FF2B5EF4-FFF2-40B4-BE49-F238E27FC236}">
                <a16:creationId xmlns:a16="http://schemas.microsoft.com/office/drawing/2014/main" id="{3E32F30B-8521-361D-94F4-5001A2241A22}"/>
              </a:ext>
            </a:extLst>
          </p:cNvPr>
          <p:cNvSpPr/>
          <p:nvPr/>
        </p:nvSpPr>
        <p:spPr>
          <a:xfrm>
            <a:off x="1276028" y="749516"/>
            <a:ext cx="2948003" cy="599545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115457" rIns="115457" rtlCol="0" anchor="t" anchorCtr="0">
            <a:normAutofit fontScale="62500" lnSpcReduction="20000"/>
          </a:bodyPr>
          <a:lstStyle/>
          <a:p>
            <a:pPr defTabSz="146624">
              <a:lnSpc>
                <a:spcPct val="120000"/>
              </a:lnSpc>
              <a:spcAft>
                <a:spcPts val="637"/>
              </a:spcAft>
            </a:pPr>
            <a:endParaRPr lang="en-GB" sz="1593" dirty="0">
              <a:solidFill>
                <a:prstClr val="white"/>
              </a:solidFill>
              <a:latin typeface="Calibri" panose="020F0502020204030204" pitchFamily="34" charset="0"/>
              <a:ea typeface="Calibri" panose="020F0502020204030204" pitchFamily="34" charset="0"/>
              <a:cs typeface="Times New Roman" panose="02020603050405020304" pitchFamily="18" charset="0"/>
            </a:endParaRPr>
          </a:p>
          <a:p>
            <a:pPr defTabSz="146624">
              <a:lnSpc>
                <a:spcPct val="120000"/>
              </a:lnSpc>
              <a:spcAft>
                <a:spcPts val="637"/>
              </a:spcAft>
            </a:pPr>
            <a:endParaRPr lang="en-GB" sz="1593" dirty="0">
              <a:solidFill>
                <a:prstClr val="white"/>
              </a:solidFill>
              <a:latin typeface="Calibri" panose="020F0502020204030204" pitchFamily="34" charset="0"/>
              <a:ea typeface="Calibri" panose="020F0502020204030204" pitchFamily="34" charset="0"/>
              <a:cs typeface="Times New Roman" panose="02020603050405020304" pitchFamily="18" charset="0"/>
            </a:endParaRPr>
          </a:p>
          <a:p>
            <a:pPr defTabSz="146624">
              <a:lnSpc>
                <a:spcPct val="120000"/>
              </a:lnSpc>
              <a:spcAft>
                <a:spcPts val="637"/>
              </a:spcAft>
            </a:pPr>
            <a:r>
              <a:rPr lang="en-GB" sz="1636" dirty="0">
                <a:solidFill>
                  <a:prstClr val="white"/>
                </a:solidFill>
                <a:latin typeface="Calibri" panose="020F0502020204030204" pitchFamily="34" charset="0"/>
                <a:ea typeface="Calibri" panose="020F0502020204030204" pitchFamily="34" charset="0"/>
                <a:cs typeface="Times New Roman" panose="02020603050405020304" pitchFamily="18" charset="0"/>
              </a:rPr>
              <a:t>Guessing an answer to an unfamiliar question prior to seeing the answer leads to better memory than studying alone (the </a:t>
            </a:r>
            <a:r>
              <a:rPr lang="en-GB" sz="1636" i="1" dirty="0">
                <a:solidFill>
                  <a:prstClr val="white"/>
                </a:solidFill>
                <a:latin typeface="Calibri" panose="020F0502020204030204" pitchFamily="34" charset="0"/>
                <a:ea typeface="Calibri" panose="020F0502020204030204" pitchFamily="34" charset="0"/>
                <a:cs typeface="Times New Roman" panose="02020603050405020304" pitchFamily="18" charset="0"/>
              </a:rPr>
              <a:t>pre-testing</a:t>
            </a:r>
            <a:r>
              <a:rPr lang="en-GB" sz="1636" dirty="0">
                <a:solidFill>
                  <a:prstClr val="white"/>
                </a:solidFill>
                <a:latin typeface="Calibri" panose="020F0502020204030204" pitchFamily="34" charset="0"/>
                <a:ea typeface="Calibri" panose="020F0502020204030204" pitchFamily="34" charset="0"/>
                <a:cs typeface="Times New Roman" panose="02020603050405020304" pitchFamily="18" charset="0"/>
              </a:rPr>
              <a:t> </a:t>
            </a:r>
            <a:r>
              <a:rPr lang="en-GB" sz="1636" i="1" dirty="0">
                <a:solidFill>
                  <a:prstClr val="white"/>
                </a:solidFill>
                <a:latin typeface="Calibri" panose="020F0502020204030204" pitchFamily="34" charset="0"/>
                <a:ea typeface="Calibri" panose="020F0502020204030204" pitchFamily="34" charset="0"/>
                <a:cs typeface="Times New Roman" panose="02020603050405020304" pitchFamily="18" charset="0"/>
              </a:rPr>
              <a:t>effect</a:t>
            </a:r>
            <a:r>
              <a:rPr lang="en-GB" sz="1636" dirty="0">
                <a:solidFill>
                  <a:prstClr val="white"/>
                </a:solidFill>
                <a:latin typeface="Calibri" panose="020F0502020204030204" pitchFamily="34" charset="0"/>
                <a:ea typeface="Calibri" panose="020F0502020204030204" pitchFamily="34" charset="0"/>
                <a:cs typeface="Times New Roman" panose="02020603050405020304" pitchFamily="18" charset="0"/>
              </a:rPr>
              <a:t>), which some theories attribute to increased curiosity. A similar effect occurs in general knowledge learning: people are more likely to recall information that they were initially curious to learn. </a:t>
            </a:r>
          </a:p>
          <a:p>
            <a:pPr defTabSz="146624">
              <a:lnSpc>
                <a:spcPct val="120000"/>
              </a:lnSpc>
              <a:spcAft>
                <a:spcPts val="637"/>
              </a:spcAft>
            </a:pPr>
            <a:endParaRPr lang="en-GB" sz="1636" dirty="0">
              <a:solidFill>
                <a:prstClr val="white"/>
              </a:solidFill>
              <a:latin typeface="Calibri" panose="020F0502020204030204" pitchFamily="34" charset="0"/>
              <a:ea typeface="Calibri" panose="020F0502020204030204" pitchFamily="34" charset="0"/>
              <a:cs typeface="Times New Roman" panose="02020603050405020304" pitchFamily="18" charset="0"/>
            </a:endParaRPr>
          </a:p>
          <a:p>
            <a:pPr defTabSz="146624">
              <a:lnSpc>
                <a:spcPct val="120000"/>
              </a:lnSpc>
              <a:spcAft>
                <a:spcPts val="637"/>
              </a:spcAft>
            </a:pPr>
            <a:r>
              <a:rPr lang="en-GB" sz="1636" dirty="0">
                <a:solidFill>
                  <a:prstClr val="white"/>
                </a:solidFill>
                <a:latin typeface="Calibri" panose="020F0502020204030204" pitchFamily="34" charset="0"/>
                <a:ea typeface="Calibri" panose="020F0502020204030204" pitchFamily="34" charset="0"/>
                <a:cs typeface="Times New Roman" panose="02020603050405020304" pitchFamily="18" charset="0"/>
              </a:rPr>
              <a:t>Gruber and </a:t>
            </a:r>
            <a:r>
              <a:rPr lang="en-GB" sz="1636" dirty="0" err="1">
                <a:solidFill>
                  <a:prstClr val="white"/>
                </a:solidFill>
                <a:latin typeface="Calibri" panose="020F0502020204030204" pitchFamily="34" charset="0"/>
                <a:ea typeface="Calibri" panose="020F0502020204030204" pitchFamily="34" charset="0"/>
                <a:cs typeface="Times New Roman" panose="02020603050405020304" pitchFamily="18" charset="0"/>
              </a:rPr>
              <a:t>Ranganath</a:t>
            </a:r>
            <a:r>
              <a:rPr lang="en-GB" sz="1636" dirty="0">
                <a:solidFill>
                  <a:prstClr val="white"/>
                </a:solidFill>
                <a:latin typeface="Calibri" panose="020F0502020204030204" pitchFamily="34" charset="0"/>
                <a:ea typeface="Calibri" panose="020F0502020204030204" pitchFamily="34" charset="0"/>
                <a:cs typeface="Times New Roman" panose="02020603050405020304" pitchFamily="18" charset="0"/>
              </a:rPr>
              <a:t> (2019) argued that unanswered questions can cause a </a:t>
            </a:r>
            <a:r>
              <a:rPr lang="en-GB" sz="1636" i="1" dirty="0">
                <a:solidFill>
                  <a:prstClr val="white"/>
                </a:solidFill>
                <a:latin typeface="Calibri" panose="020F0502020204030204" pitchFamily="34" charset="0"/>
                <a:ea typeface="Calibri" panose="020F0502020204030204" pitchFamily="34" charset="0"/>
                <a:cs typeface="Times New Roman" panose="02020603050405020304" pitchFamily="18" charset="0"/>
              </a:rPr>
              <a:t>state</a:t>
            </a:r>
            <a:r>
              <a:rPr lang="en-GB" sz="1636" dirty="0">
                <a:solidFill>
                  <a:prstClr val="white"/>
                </a:solidFill>
                <a:latin typeface="Calibri" panose="020F0502020204030204" pitchFamily="34" charset="0"/>
                <a:ea typeface="Calibri" panose="020F0502020204030204" pitchFamily="34" charset="0"/>
                <a:cs typeface="Times New Roman" panose="02020603050405020304" pitchFamily="18" charset="0"/>
              </a:rPr>
              <a:t> of curiosity during which encoding is enhanced for the missing answer, but also for incidental information presented at the time. If pre-testing similarly induces curiosity, then it too should produce better memory for incidental information. </a:t>
            </a:r>
          </a:p>
          <a:p>
            <a:pPr defTabSz="146624">
              <a:lnSpc>
                <a:spcPct val="120000"/>
              </a:lnSpc>
              <a:spcAft>
                <a:spcPts val="637"/>
              </a:spcAft>
            </a:pPr>
            <a:endParaRPr lang="en-GB" sz="1636" dirty="0">
              <a:solidFill>
                <a:prstClr val="white"/>
              </a:solidFill>
              <a:latin typeface="Calibri" panose="020F0502020204030204" pitchFamily="34" charset="0"/>
              <a:ea typeface="Calibri" panose="020F0502020204030204" pitchFamily="34" charset="0"/>
              <a:cs typeface="Times New Roman" panose="02020603050405020304" pitchFamily="18" charset="0"/>
            </a:endParaRPr>
          </a:p>
          <a:p>
            <a:pPr defTabSz="146624">
              <a:lnSpc>
                <a:spcPct val="120000"/>
              </a:lnSpc>
              <a:spcAft>
                <a:spcPts val="637"/>
              </a:spcAft>
            </a:pPr>
            <a:r>
              <a:rPr lang="en-GB" sz="1636" dirty="0">
                <a:solidFill>
                  <a:prstClr val="white"/>
                </a:solidFill>
                <a:latin typeface="Calibri" panose="020F0502020204030204" pitchFamily="34" charset="0"/>
                <a:ea typeface="Calibri" panose="020F0502020204030204" pitchFamily="34" charset="0"/>
                <a:cs typeface="Times New Roman" panose="02020603050405020304" pitchFamily="18" charset="0"/>
              </a:rPr>
              <a:t>We tested this idea in </a:t>
            </a:r>
            <a:r>
              <a:rPr lang="en-GB" sz="1636" u="sng" dirty="0">
                <a:solidFill>
                  <a:prstClr val="white"/>
                </a:solidFill>
                <a:latin typeface="Calibri" panose="020F0502020204030204" pitchFamily="34" charset="0"/>
                <a:ea typeface="Calibri" panose="020F0502020204030204" pitchFamily="34" charset="0"/>
                <a:cs typeface="Times New Roman" panose="02020603050405020304" pitchFamily="18" charset="0"/>
              </a:rPr>
              <a:t>3 experiments </a:t>
            </a:r>
            <a:r>
              <a:rPr lang="en-GB" sz="1636" dirty="0">
                <a:solidFill>
                  <a:prstClr val="white"/>
                </a:solidFill>
                <a:latin typeface="Calibri" panose="020F0502020204030204" pitchFamily="34" charset="0"/>
                <a:ea typeface="Calibri" panose="020F0502020204030204" pitchFamily="34" charset="0"/>
                <a:cs typeface="Times New Roman" panose="02020603050405020304" pitchFamily="18" charset="0"/>
              </a:rPr>
              <a:t>that varied the order, nature and timing of the incidental material presented within a pre-testing context.  In each experiment we examined both the memory for the answer presented as feedback, and also memory for a face associated with that question. </a:t>
            </a:r>
          </a:p>
          <a:p>
            <a:pPr defTabSz="146624">
              <a:lnSpc>
                <a:spcPct val="120000"/>
              </a:lnSpc>
              <a:spcAft>
                <a:spcPts val="637"/>
              </a:spcAft>
            </a:pPr>
            <a:endParaRPr lang="en-GB" sz="1636" dirty="0">
              <a:solidFill>
                <a:prstClr val="white"/>
              </a:solidFill>
              <a:latin typeface="Calibri" panose="020F0502020204030204" pitchFamily="34" charset="0"/>
              <a:ea typeface="Calibri" panose="020F0502020204030204" pitchFamily="34" charset="0"/>
              <a:cs typeface="Times New Roman" panose="02020603050405020304" pitchFamily="18" charset="0"/>
            </a:endParaRPr>
          </a:p>
          <a:p>
            <a:pPr defTabSz="146624">
              <a:lnSpc>
                <a:spcPct val="120000"/>
              </a:lnSpc>
              <a:spcAft>
                <a:spcPts val="637"/>
              </a:spcAft>
            </a:pPr>
            <a:r>
              <a:rPr lang="en-GB" sz="2052" b="1" dirty="0">
                <a:solidFill>
                  <a:srgbClr val="002060"/>
                </a:solidFill>
                <a:latin typeface="Calibri" panose="020F0502020204030204" pitchFamily="34" charset="0"/>
                <a:ea typeface="Calibri" panose="020F0502020204030204" pitchFamily="34" charset="0"/>
                <a:cs typeface="Times New Roman" panose="02020603050405020304" pitchFamily="18" charset="0"/>
              </a:rPr>
              <a:t>Our hypothesis was that if curiosity drives the pre-testing effect, then guesses should be associated with better memory for the answers and the faces.   </a:t>
            </a:r>
          </a:p>
        </p:txBody>
      </p:sp>
      <p:sp>
        <p:nvSpPr>
          <p:cNvPr id="5" name="Rectangle 4">
            <a:extLst>
              <a:ext uri="{FF2B5EF4-FFF2-40B4-BE49-F238E27FC236}">
                <a16:creationId xmlns:a16="http://schemas.microsoft.com/office/drawing/2014/main" id="{0489AA64-EE75-2C9E-B9D1-B7F96EFE7768}"/>
              </a:ext>
            </a:extLst>
          </p:cNvPr>
          <p:cNvSpPr/>
          <p:nvPr/>
        </p:nvSpPr>
        <p:spPr>
          <a:xfrm>
            <a:off x="1276028" y="77368"/>
            <a:ext cx="9635767" cy="594469"/>
          </a:xfrm>
          <a:prstGeom prst="rect">
            <a:avLst/>
          </a:prstGeom>
          <a:solidFill>
            <a:schemeClr val="tx2">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defTabSz="146624"/>
            <a:r>
              <a:rPr lang="en-GB" sz="1924" b="1" dirty="0">
                <a:solidFill>
                  <a:prstClr val="white"/>
                </a:solidFill>
                <a:latin typeface="Calibri" panose="020F0502020204030204" pitchFamily="34" charset="0"/>
                <a:ea typeface="Calibri" panose="020F0502020204030204" pitchFamily="34" charset="0"/>
                <a:cs typeface="Calibri" panose="020F0502020204030204" pitchFamily="34" charset="0"/>
              </a:rPr>
              <a:t>Pre-testing Effects Are Target-Specific and Are Not Driven by a Generalised State of Curiosity</a:t>
            </a:r>
          </a:p>
          <a:p>
            <a:pPr algn="ctr" defTabSz="146624"/>
            <a:r>
              <a:rPr lang="en-GB" sz="1283" b="1" dirty="0">
                <a:solidFill>
                  <a:prstClr val="white"/>
                </a:solidFill>
                <a:latin typeface="Calibri" panose="020F0502020204030204" pitchFamily="34" charset="0"/>
                <a:ea typeface="Calibri" panose="020F0502020204030204" pitchFamily="34" charset="0"/>
                <a:cs typeface="Calibri" panose="020F0502020204030204" pitchFamily="34" charset="0"/>
              </a:rPr>
              <a:t>Tim Hollins, Tina Seabrooke, Angus Inkster, Andy Wills &amp; Chris Mitchell</a:t>
            </a:r>
            <a:endParaRPr lang="en-GB" sz="1283" dirty="0">
              <a:solidFill>
                <a:prstClr val="white"/>
              </a:solidFill>
              <a:latin typeface="Calibri" panose="020F0502020204030204" pitchFamily="34" charset="0"/>
              <a:ea typeface="Calibri" panose="020F0502020204030204" pitchFamily="34" charset="0"/>
              <a:cs typeface="Calibri" panose="020F0502020204030204" pitchFamily="34" charset="0"/>
            </a:endParaRPr>
          </a:p>
        </p:txBody>
      </p:sp>
      <p:sp>
        <p:nvSpPr>
          <p:cNvPr id="6" name="Rectangle 5">
            <a:extLst>
              <a:ext uri="{FF2B5EF4-FFF2-40B4-BE49-F238E27FC236}">
                <a16:creationId xmlns:a16="http://schemas.microsoft.com/office/drawing/2014/main" id="{8C1C9D83-F4EE-812A-E8D9-160FAF993593}"/>
              </a:ext>
            </a:extLst>
          </p:cNvPr>
          <p:cNvSpPr/>
          <p:nvPr/>
        </p:nvSpPr>
        <p:spPr>
          <a:xfrm>
            <a:off x="7963792" y="1142953"/>
            <a:ext cx="2948003" cy="56020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115457" rIns="115457" rtlCol="0" anchor="t" anchorCtr="0">
            <a:normAutofit/>
          </a:bodyPr>
          <a:lstStyle/>
          <a:p>
            <a:pPr defTabSz="146624">
              <a:lnSpc>
                <a:spcPct val="120000"/>
              </a:lnSpc>
            </a:pPr>
            <a:endParaRPr lang="en-GB" sz="956" dirty="0">
              <a:solidFill>
                <a:prstClr val="white"/>
              </a:solidFill>
              <a:latin typeface="Calibri" panose="020F0502020204030204" pitchFamily="34" charset="0"/>
              <a:ea typeface="Calibri" panose="020F0502020204030204" pitchFamily="34" charset="0"/>
              <a:cs typeface="Calibri" panose="020F0502020204030204" pitchFamily="34" charset="0"/>
            </a:endParaRPr>
          </a:p>
          <a:p>
            <a:pPr defTabSz="146624"/>
            <a:r>
              <a:rPr lang="en-GB" sz="1026" dirty="0">
                <a:solidFill>
                  <a:prstClr val="white"/>
                </a:solidFill>
                <a:latin typeface="Calibri" panose="020F0502020204030204" pitchFamily="34" charset="0"/>
                <a:ea typeface="Calibri" panose="020F0502020204030204" pitchFamily="34" charset="0"/>
                <a:cs typeface="Calibri" panose="020F0502020204030204" pitchFamily="34" charset="0"/>
              </a:rPr>
              <a:t>In three experiments, we demonstrated the benefits of a pre-test on subsequent recognition of the target of a guess, relative to study alone. </a:t>
            </a:r>
          </a:p>
          <a:p>
            <a:pPr defTabSz="146624"/>
            <a:endParaRPr lang="en-GB" sz="1026" dirty="0">
              <a:solidFill>
                <a:prstClr val="white"/>
              </a:solidFill>
              <a:latin typeface="Calibri" panose="020F0502020204030204" pitchFamily="34" charset="0"/>
              <a:ea typeface="Calibri" panose="020F0502020204030204" pitchFamily="34" charset="0"/>
              <a:cs typeface="Calibri" panose="020F0502020204030204" pitchFamily="34" charset="0"/>
            </a:endParaRPr>
          </a:p>
          <a:p>
            <a:pPr defTabSz="146624"/>
            <a:r>
              <a:rPr lang="en-GB" sz="1026" u="sng" dirty="0">
                <a:solidFill>
                  <a:prstClr val="white"/>
                </a:solidFill>
                <a:latin typeface="Calibri" panose="020F0502020204030204" pitchFamily="34" charset="0"/>
                <a:ea typeface="Calibri" panose="020F0502020204030204" pitchFamily="34" charset="0"/>
                <a:cs typeface="Calibri" panose="020F0502020204030204" pitchFamily="34" charset="0"/>
              </a:rPr>
              <a:t>Experiment 1</a:t>
            </a:r>
            <a:r>
              <a:rPr lang="en-GB" sz="1026" dirty="0">
                <a:solidFill>
                  <a:prstClr val="white"/>
                </a:solidFill>
                <a:latin typeface="Calibri" panose="020F0502020204030204" pitchFamily="34" charset="0"/>
                <a:ea typeface="Calibri" panose="020F0502020204030204" pitchFamily="34" charset="0"/>
                <a:cs typeface="Calibri" panose="020F0502020204030204" pitchFamily="34" charset="0"/>
              </a:rPr>
              <a:t> used arbitrary facts associated with faces, while </a:t>
            </a:r>
            <a:r>
              <a:rPr lang="en-GB" sz="1026" u="sng" dirty="0">
                <a:solidFill>
                  <a:prstClr val="white"/>
                </a:solidFill>
                <a:latin typeface="Calibri" panose="020F0502020204030204" pitchFamily="34" charset="0"/>
                <a:ea typeface="Calibri" panose="020F0502020204030204" pitchFamily="34" charset="0"/>
                <a:cs typeface="Calibri" panose="020F0502020204030204" pitchFamily="34" charset="0"/>
              </a:rPr>
              <a:t>Experiments 2 and 3 </a:t>
            </a:r>
            <a:r>
              <a:rPr lang="en-GB" sz="1026" dirty="0">
                <a:solidFill>
                  <a:prstClr val="white"/>
                </a:solidFill>
                <a:latin typeface="Calibri" panose="020F0502020204030204" pitchFamily="34" charset="0"/>
                <a:ea typeface="Calibri" panose="020F0502020204030204" pitchFamily="34" charset="0"/>
                <a:cs typeface="Calibri" panose="020F0502020204030204" pitchFamily="34" charset="0"/>
              </a:rPr>
              <a:t>used the meanings of unfamiliar rare English words. These experiments therefore add to a growing literature demonstrating that pre-testing boosts subsequent recognition memory for targets, regardless of any pre-existing semantic association (Seabrooke, Hollins et al., 2019, Seabrooke, Mitchell et al., 2019).</a:t>
            </a:r>
          </a:p>
          <a:p>
            <a:pPr defTabSz="146624"/>
            <a:endParaRPr lang="en-GB" sz="1026" dirty="0">
              <a:solidFill>
                <a:prstClr val="white"/>
              </a:solidFill>
              <a:latin typeface="Calibri" panose="020F0502020204030204" pitchFamily="34" charset="0"/>
              <a:ea typeface="Calibri" panose="020F0502020204030204" pitchFamily="34" charset="0"/>
              <a:cs typeface="Calibri" panose="020F0502020204030204" pitchFamily="34" charset="0"/>
            </a:endParaRPr>
          </a:p>
          <a:p>
            <a:pPr defTabSz="146624"/>
            <a:r>
              <a:rPr lang="en-GB" sz="1026" dirty="0">
                <a:solidFill>
                  <a:prstClr val="white"/>
                </a:solidFill>
                <a:latin typeface="Calibri" panose="020F0502020204030204" pitchFamily="34" charset="0"/>
                <a:ea typeface="Calibri" panose="020F0502020204030204" pitchFamily="34" charset="0"/>
                <a:cs typeface="Calibri" panose="020F0502020204030204" pitchFamily="34" charset="0"/>
              </a:rPr>
              <a:t>However, there was no evidence to suggest that the beneficial effect of guessing generalises to the incidentally presented material (faces) encountered prior to the feedback, as predicted by a curiosity-state hypothesis (Gruber &amp; </a:t>
            </a:r>
            <a:r>
              <a:rPr lang="en-GB" sz="1026" dirty="0" err="1">
                <a:solidFill>
                  <a:prstClr val="white"/>
                </a:solidFill>
                <a:latin typeface="Calibri" panose="020F0502020204030204" pitchFamily="34" charset="0"/>
                <a:ea typeface="Calibri" panose="020F0502020204030204" pitchFamily="34" charset="0"/>
                <a:cs typeface="Calibri" panose="020F0502020204030204" pitchFamily="34" charset="0"/>
              </a:rPr>
              <a:t>Ranganath</a:t>
            </a:r>
            <a:r>
              <a:rPr lang="en-GB" sz="1026" dirty="0">
                <a:solidFill>
                  <a:prstClr val="white"/>
                </a:solidFill>
                <a:latin typeface="Calibri" panose="020F0502020204030204" pitchFamily="34" charset="0"/>
                <a:ea typeface="Calibri" panose="020F0502020204030204" pitchFamily="34" charset="0"/>
                <a:cs typeface="Calibri" panose="020F0502020204030204" pitchFamily="34" charset="0"/>
              </a:rPr>
              <a:t>, 2019). That is, none of our studies showed a pre-testing effect for the faces. </a:t>
            </a:r>
          </a:p>
          <a:p>
            <a:pPr defTabSz="146624"/>
            <a:endParaRPr lang="en-GB" sz="1026" dirty="0">
              <a:solidFill>
                <a:prstClr val="white"/>
              </a:solidFill>
              <a:latin typeface="Calibri" panose="020F0502020204030204" pitchFamily="34" charset="0"/>
              <a:ea typeface="Calibri" panose="020F0502020204030204" pitchFamily="34" charset="0"/>
              <a:cs typeface="Calibri" panose="020F0502020204030204" pitchFamily="34" charset="0"/>
            </a:endParaRPr>
          </a:p>
          <a:p>
            <a:pPr defTabSz="146624">
              <a:lnSpc>
                <a:spcPct val="110000"/>
              </a:lnSpc>
            </a:pPr>
            <a:endParaRPr lang="en-GB" sz="1274" dirty="0">
              <a:solidFill>
                <a:prstClr val="white"/>
              </a:solidFill>
              <a:latin typeface="Calibri" panose="020F0502020204030204" pitchFamily="34" charset="0"/>
              <a:ea typeface="Calibri" panose="020F0502020204030204" pitchFamily="34" charset="0"/>
              <a:cs typeface="Calibri" panose="020F0502020204030204" pitchFamily="34" charset="0"/>
            </a:endParaRPr>
          </a:p>
        </p:txBody>
      </p:sp>
      <p:sp>
        <p:nvSpPr>
          <p:cNvPr id="7" name="Rectangle 6">
            <a:extLst>
              <a:ext uri="{FF2B5EF4-FFF2-40B4-BE49-F238E27FC236}">
                <a16:creationId xmlns:a16="http://schemas.microsoft.com/office/drawing/2014/main" id="{1E0B9BA4-72A4-B3DE-7933-96ADE0C04875}"/>
              </a:ext>
            </a:extLst>
          </p:cNvPr>
          <p:cNvSpPr/>
          <p:nvPr/>
        </p:nvSpPr>
        <p:spPr>
          <a:xfrm>
            <a:off x="4326222" y="1135252"/>
            <a:ext cx="3554418" cy="255754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115457" rIns="115457" rtlCol="0" anchor="t" anchorCtr="0"/>
          <a:lstStyle/>
          <a:p>
            <a:pPr algn="ctr" defTabSz="146624"/>
            <a:endParaRPr lang="en-GB" sz="1274" dirty="0">
              <a:solidFill>
                <a:prstClr val="white"/>
              </a:solidFill>
              <a:latin typeface="Calibri" panose="020F0502020204030204"/>
            </a:endParaRPr>
          </a:p>
          <a:p>
            <a:pPr defTabSz="146624"/>
            <a:r>
              <a:rPr lang="en-GB" sz="1026" b="1" i="1" dirty="0">
                <a:solidFill>
                  <a:prstClr val="white"/>
                </a:solidFill>
                <a:latin typeface="Calibri" panose="020F0502020204030204"/>
              </a:rPr>
              <a:t>Participants</a:t>
            </a:r>
            <a:r>
              <a:rPr lang="en-GB" sz="1026" dirty="0">
                <a:solidFill>
                  <a:prstClr val="white"/>
                </a:solidFill>
                <a:latin typeface="Calibri" panose="020F0502020204030204"/>
              </a:rPr>
              <a:t>: In each experiment, we tested 32 undergraduate volunteers, who participated for course credit.</a:t>
            </a:r>
          </a:p>
          <a:p>
            <a:pPr defTabSz="146624"/>
            <a:endParaRPr lang="en-GB" sz="1026" dirty="0">
              <a:solidFill>
                <a:prstClr val="white"/>
              </a:solidFill>
              <a:latin typeface="Calibri" panose="020F0502020204030204"/>
            </a:endParaRPr>
          </a:p>
          <a:p>
            <a:pPr defTabSz="146624"/>
            <a:r>
              <a:rPr lang="en-GB" sz="1026" b="1" i="1" dirty="0">
                <a:solidFill>
                  <a:prstClr val="white"/>
                </a:solidFill>
                <a:latin typeface="Calibri" panose="020F0502020204030204"/>
              </a:rPr>
              <a:t>Procedure</a:t>
            </a:r>
            <a:r>
              <a:rPr lang="en-GB" sz="1026" dirty="0">
                <a:solidFill>
                  <a:prstClr val="white"/>
                </a:solidFill>
                <a:latin typeface="Calibri" panose="020F0502020204030204"/>
              </a:rPr>
              <a:t>: Participants completed a series of trials, as illustrated below. </a:t>
            </a:r>
          </a:p>
        </p:txBody>
      </p:sp>
      <p:sp>
        <p:nvSpPr>
          <p:cNvPr id="8" name="Rectangle 7">
            <a:extLst>
              <a:ext uri="{FF2B5EF4-FFF2-40B4-BE49-F238E27FC236}">
                <a16:creationId xmlns:a16="http://schemas.microsoft.com/office/drawing/2014/main" id="{E3E07A6D-BF04-2DF3-A0FA-C47937AB047F}"/>
              </a:ext>
            </a:extLst>
          </p:cNvPr>
          <p:cNvSpPr/>
          <p:nvPr/>
        </p:nvSpPr>
        <p:spPr>
          <a:xfrm>
            <a:off x="4326222" y="3774535"/>
            <a:ext cx="3554418" cy="29704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115457" rIns="115457" rtlCol="0" anchor="t" anchorCtr="0"/>
          <a:lstStyle/>
          <a:p>
            <a:pPr defTabSz="146624"/>
            <a:endParaRPr lang="en-GB" sz="3887" dirty="0">
              <a:solidFill>
                <a:prstClr val="white"/>
              </a:solidFill>
              <a:latin typeface="Calibri" panose="020F0502020204030204"/>
            </a:endParaRPr>
          </a:p>
          <a:p>
            <a:pPr defTabSz="146624"/>
            <a:r>
              <a:rPr lang="en-GB" sz="1200" dirty="0">
                <a:solidFill>
                  <a:prstClr val="white"/>
                </a:solidFill>
                <a:latin typeface="Calibri" panose="020F0502020204030204"/>
              </a:rPr>
              <a:t>Figure 1 shows memory performance for the target facts (a) and faces (b) in Experiment 1.</a:t>
            </a:r>
          </a:p>
          <a:p>
            <a:pPr defTabSz="146624"/>
            <a:endParaRPr lang="en-GB" sz="1200" dirty="0">
              <a:solidFill>
                <a:prstClr val="white"/>
              </a:solidFill>
              <a:latin typeface="Calibri" panose="020F0502020204030204"/>
            </a:endParaRPr>
          </a:p>
          <a:p>
            <a:pPr defTabSz="146624"/>
            <a:endParaRPr lang="en-GB" sz="1115" b="1" i="1" dirty="0">
              <a:solidFill>
                <a:prstClr val="white"/>
              </a:solidFill>
              <a:latin typeface="Calibri" panose="020F0502020204030204"/>
            </a:endParaRPr>
          </a:p>
          <a:p>
            <a:pPr defTabSz="146624"/>
            <a:endParaRPr lang="en-GB" sz="1115" b="1" i="1" dirty="0">
              <a:solidFill>
                <a:prstClr val="white"/>
              </a:solidFill>
              <a:latin typeface="Calibri" panose="020F0502020204030204"/>
            </a:endParaRPr>
          </a:p>
          <a:p>
            <a:pPr defTabSz="146624"/>
            <a:endParaRPr lang="en-GB" sz="1115" b="1" i="1" dirty="0">
              <a:solidFill>
                <a:prstClr val="white"/>
              </a:solidFill>
              <a:latin typeface="Calibri" panose="020F0502020204030204"/>
            </a:endParaRPr>
          </a:p>
          <a:p>
            <a:pPr defTabSz="146624"/>
            <a:endParaRPr lang="en-GB" sz="1115" b="1" i="1" dirty="0">
              <a:solidFill>
                <a:prstClr val="white"/>
              </a:solidFill>
              <a:latin typeface="Calibri" panose="020F0502020204030204"/>
            </a:endParaRPr>
          </a:p>
          <a:p>
            <a:pPr defTabSz="146624"/>
            <a:endParaRPr lang="en-GB" sz="1115" b="1" i="1" dirty="0">
              <a:solidFill>
                <a:prstClr val="white"/>
              </a:solidFill>
              <a:latin typeface="Calibri" panose="020F0502020204030204"/>
            </a:endParaRPr>
          </a:p>
          <a:p>
            <a:pPr defTabSz="146624"/>
            <a:endParaRPr lang="en-GB" sz="1115" b="1" i="1" dirty="0">
              <a:solidFill>
                <a:prstClr val="white"/>
              </a:solidFill>
              <a:latin typeface="Calibri" panose="020F0502020204030204"/>
            </a:endParaRPr>
          </a:p>
          <a:p>
            <a:pPr defTabSz="146624"/>
            <a:endParaRPr lang="en-GB" sz="1115" b="1" i="1" dirty="0">
              <a:solidFill>
                <a:prstClr val="white"/>
              </a:solidFill>
              <a:latin typeface="Calibri" panose="020F0502020204030204"/>
            </a:endParaRPr>
          </a:p>
          <a:p>
            <a:pPr defTabSz="146624"/>
            <a:endParaRPr lang="en-GB" sz="1115" b="1" i="1" dirty="0">
              <a:solidFill>
                <a:prstClr val="white"/>
              </a:solidFill>
              <a:latin typeface="Calibri" panose="020F0502020204030204"/>
            </a:endParaRPr>
          </a:p>
          <a:p>
            <a:pPr defTabSz="146624"/>
            <a:endParaRPr lang="en-GB" sz="1115" b="1" i="1" dirty="0">
              <a:solidFill>
                <a:prstClr val="white"/>
              </a:solidFill>
              <a:latin typeface="Calibri" panose="020F0502020204030204"/>
            </a:endParaRPr>
          </a:p>
          <a:p>
            <a:pPr defTabSz="146624"/>
            <a:r>
              <a:rPr lang="en-GB" sz="1026" dirty="0">
                <a:solidFill>
                  <a:prstClr val="white"/>
                </a:solidFill>
                <a:latin typeface="Calibri" panose="020F0502020204030204"/>
              </a:rPr>
              <a:t>Put the details of the analysis here. </a:t>
            </a:r>
          </a:p>
          <a:p>
            <a:pPr algn="ctr" defTabSz="146624"/>
            <a:endParaRPr lang="en-GB" sz="1026" dirty="0">
              <a:solidFill>
                <a:prstClr val="white"/>
              </a:solidFill>
              <a:latin typeface="Calibri" panose="020F0502020204030204"/>
            </a:endParaRPr>
          </a:p>
          <a:p>
            <a:pPr algn="ctr" defTabSz="146624"/>
            <a:endParaRPr lang="en-GB" sz="3887" dirty="0">
              <a:solidFill>
                <a:prstClr val="white"/>
              </a:solidFill>
              <a:latin typeface="Calibri" panose="020F0502020204030204"/>
            </a:endParaRPr>
          </a:p>
          <a:p>
            <a:pPr algn="ctr" defTabSz="146624"/>
            <a:endParaRPr lang="en-GB" sz="3887" dirty="0">
              <a:solidFill>
                <a:prstClr val="white"/>
              </a:solidFill>
              <a:latin typeface="Calibri" panose="020F0502020204030204"/>
            </a:endParaRPr>
          </a:p>
        </p:txBody>
      </p:sp>
      <p:pic>
        <p:nvPicPr>
          <p:cNvPr id="13" name="Picture 12">
            <a:extLst>
              <a:ext uri="{FF2B5EF4-FFF2-40B4-BE49-F238E27FC236}">
                <a16:creationId xmlns:a16="http://schemas.microsoft.com/office/drawing/2014/main" id="{DAB524C0-87AF-5C15-2CB8-617434248042}"/>
              </a:ext>
            </a:extLst>
          </p:cNvPr>
          <p:cNvPicPr>
            <a:picLocks noChangeAspect="1"/>
          </p:cNvPicPr>
          <p:nvPr/>
        </p:nvPicPr>
        <p:blipFill>
          <a:blip r:embed="rId2"/>
          <a:stretch>
            <a:fillRect/>
          </a:stretch>
        </p:blipFill>
        <p:spPr>
          <a:xfrm>
            <a:off x="4783996" y="2249052"/>
            <a:ext cx="2638870" cy="1373765"/>
          </a:xfrm>
          <a:prstGeom prst="rect">
            <a:avLst/>
          </a:prstGeom>
        </p:spPr>
      </p:pic>
      <p:pic>
        <p:nvPicPr>
          <p:cNvPr id="14" name="Picture 13">
            <a:extLst>
              <a:ext uri="{FF2B5EF4-FFF2-40B4-BE49-F238E27FC236}">
                <a16:creationId xmlns:a16="http://schemas.microsoft.com/office/drawing/2014/main" id="{3C7A5F02-2286-ECA0-C79A-4C96B6B8A861}"/>
              </a:ext>
            </a:extLst>
          </p:cNvPr>
          <p:cNvPicPr>
            <a:picLocks noChangeAspect="1"/>
          </p:cNvPicPr>
          <p:nvPr/>
        </p:nvPicPr>
        <p:blipFill>
          <a:blip r:embed="rId3"/>
          <a:stretch>
            <a:fillRect/>
          </a:stretch>
        </p:blipFill>
        <p:spPr>
          <a:xfrm>
            <a:off x="4619407" y="4877953"/>
            <a:ext cx="2949008" cy="1474503"/>
          </a:xfrm>
          <a:prstGeom prst="rect">
            <a:avLst/>
          </a:prstGeom>
        </p:spPr>
      </p:pic>
      <p:sp>
        <p:nvSpPr>
          <p:cNvPr id="16" name="Rectangle 15">
            <a:extLst>
              <a:ext uri="{FF2B5EF4-FFF2-40B4-BE49-F238E27FC236}">
                <a16:creationId xmlns:a16="http://schemas.microsoft.com/office/drawing/2014/main" id="{1F18A8E2-307D-A18F-25F8-38E8491F95C2}"/>
              </a:ext>
            </a:extLst>
          </p:cNvPr>
          <p:cNvSpPr/>
          <p:nvPr/>
        </p:nvSpPr>
        <p:spPr>
          <a:xfrm>
            <a:off x="1276028" y="749516"/>
            <a:ext cx="2948003" cy="393437"/>
          </a:xfrm>
          <a:prstGeom prst="rect">
            <a:avLst/>
          </a:prstGeom>
          <a:solidFill>
            <a:schemeClr val="tx2">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46624"/>
            <a:r>
              <a:rPr lang="en-GB" sz="1539" dirty="0">
                <a:solidFill>
                  <a:prstClr val="white"/>
                </a:solidFill>
                <a:latin typeface="Calibri" panose="020F0502020204030204"/>
              </a:rPr>
              <a:t>Introduction</a:t>
            </a:r>
          </a:p>
        </p:txBody>
      </p:sp>
      <p:sp>
        <p:nvSpPr>
          <p:cNvPr id="17" name="Rectangle 16">
            <a:extLst>
              <a:ext uri="{FF2B5EF4-FFF2-40B4-BE49-F238E27FC236}">
                <a16:creationId xmlns:a16="http://schemas.microsoft.com/office/drawing/2014/main" id="{6D5F45B8-BD35-06DF-B5C0-9337E0E8E785}"/>
              </a:ext>
            </a:extLst>
          </p:cNvPr>
          <p:cNvSpPr/>
          <p:nvPr/>
        </p:nvSpPr>
        <p:spPr>
          <a:xfrm>
            <a:off x="7963792" y="747553"/>
            <a:ext cx="2948003" cy="393437"/>
          </a:xfrm>
          <a:prstGeom prst="rect">
            <a:avLst/>
          </a:prstGeom>
          <a:solidFill>
            <a:schemeClr val="tx2">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46624"/>
            <a:r>
              <a:rPr lang="en-GB" sz="1539" dirty="0">
                <a:solidFill>
                  <a:prstClr val="white"/>
                </a:solidFill>
                <a:latin typeface="Calibri" panose="020F0502020204030204"/>
              </a:rPr>
              <a:t>Discussion</a:t>
            </a:r>
          </a:p>
        </p:txBody>
      </p:sp>
      <p:sp>
        <p:nvSpPr>
          <p:cNvPr id="18" name="Rectangle 17">
            <a:extLst>
              <a:ext uri="{FF2B5EF4-FFF2-40B4-BE49-F238E27FC236}">
                <a16:creationId xmlns:a16="http://schemas.microsoft.com/office/drawing/2014/main" id="{65E9D639-17CF-3CB9-D3B2-C16BB839F3F7}"/>
              </a:ext>
            </a:extLst>
          </p:cNvPr>
          <p:cNvSpPr/>
          <p:nvPr/>
        </p:nvSpPr>
        <p:spPr>
          <a:xfrm>
            <a:off x="4326222" y="741816"/>
            <a:ext cx="3554418" cy="393437"/>
          </a:xfrm>
          <a:prstGeom prst="rect">
            <a:avLst/>
          </a:prstGeom>
          <a:solidFill>
            <a:schemeClr val="tx2">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46624"/>
            <a:r>
              <a:rPr lang="en-GB" sz="1539" dirty="0">
                <a:solidFill>
                  <a:prstClr val="white"/>
                </a:solidFill>
                <a:latin typeface="Calibri" panose="020F0502020204030204"/>
              </a:rPr>
              <a:t>Method</a:t>
            </a:r>
          </a:p>
        </p:txBody>
      </p:sp>
      <p:sp>
        <p:nvSpPr>
          <p:cNvPr id="19" name="Rectangle 18">
            <a:extLst>
              <a:ext uri="{FF2B5EF4-FFF2-40B4-BE49-F238E27FC236}">
                <a16:creationId xmlns:a16="http://schemas.microsoft.com/office/drawing/2014/main" id="{344740CC-CBE0-D649-5E87-499A62E0806F}"/>
              </a:ext>
            </a:extLst>
          </p:cNvPr>
          <p:cNvSpPr/>
          <p:nvPr/>
        </p:nvSpPr>
        <p:spPr>
          <a:xfrm>
            <a:off x="4326222" y="3774534"/>
            <a:ext cx="3554418" cy="391972"/>
          </a:xfrm>
          <a:prstGeom prst="rect">
            <a:avLst/>
          </a:prstGeom>
          <a:solidFill>
            <a:schemeClr val="tx2">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46624"/>
            <a:r>
              <a:rPr lang="en-GB" sz="1539" dirty="0">
                <a:solidFill>
                  <a:prstClr val="white"/>
                </a:solidFill>
                <a:latin typeface="Calibri" panose="020F0502020204030204"/>
              </a:rPr>
              <a:t>Results</a:t>
            </a:r>
          </a:p>
        </p:txBody>
      </p:sp>
      <p:sp>
        <p:nvSpPr>
          <p:cNvPr id="21" name="Rectangle 20">
            <a:extLst>
              <a:ext uri="{FF2B5EF4-FFF2-40B4-BE49-F238E27FC236}">
                <a16:creationId xmlns:a16="http://schemas.microsoft.com/office/drawing/2014/main" id="{D6027274-AAAF-B37D-14D3-CF9EE561C12A}"/>
              </a:ext>
            </a:extLst>
          </p:cNvPr>
          <p:cNvSpPr/>
          <p:nvPr/>
        </p:nvSpPr>
        <p:spPr>
          <a:xfrm>
            <a:off x="1352406" y="5259753"/>
            <a:ext cx="2755148" cy="1002759"/>
          </a:xfrm>
          <a:prstGeom prst="rect">
            <a:avLst/>
          </a:prstGeom>
          <a:solidFill>
            <a:schemeClr val="bg1"/>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57728" rIns="57728" rtlCol="0" anchor="ctr"/>
          <a:lstStyle/>
          <a:p>
            <a:pPr defTabSz="146624">
              <a:lnSpc>
                <a:spcPct val="120000"/>
              </a:lnSpc>
              <a:spcAft>
                <a:spcPts val="637"/>
              </a:spcAft>
            </a:pPr>
            <a:r>
              <a:rPr lang="en-GB" sz="1155" b="1" dirty="0">
                <a:solidFill>
                  <a:srgbClr val="002060"/>
                </a:solidFill>
                <a:latin typeface="Calibri" panose="020F0502020204030204" pitchFamily="34" charset="0"/>
                <a:ea typeface="Calibri" panose="020F0502020204030204" pitchFamily="34" charset="0"/>
                <a:cs typeface="Times New Roman" panose="02020603050405020304" pitchFamily="18" charset="0"/>
              </a:rPr>
              <a:t>Our hypothesis was that if curiosity drives the pre-testing effect, then guesses should be associated with better memory for the answers and the faces.   </a:t>
            </a:r>
          </a:p>
        </p:txBody>
      </p:sp>
      <p:sp>
        <p:nvSpPr>
          <p:cNvPr id="22" name="Rectangle 21">
            <a:extLst>
              <a:ext uri="{FF2B5EF4-FFF2-40B4-BE49-F238E27FC236}">
                <a16:creationId xmlns:a16="http://schemas.microsoft.com/office/drawing/2014/main" id="{62D56C04-7AF9-EA3F-A0D4-1ADB05A8CFF8}"/>
              </a:ext>
            </a:extLst>
          </p:cNvPr>
          <p:cNvSpPr/>
          <p:nvPr/>
        </p:nvSpPr>
        <p:spPr>
          <a:xfrm>
            <a:off x="8060220" y="4758374"/>
            <a:ext cx="2755148" cy="100275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57728" rIns="57728" rtlCol="0" anchor="ctr"/>
          <a:lstStyle/>
          <a:p>
            <a:pPr defTabSz="146624"/>
            <a:r>
              <a:rPr lang="en-GB" sz="1155" b="1" dirty="0">
                <a:solidFill>
                  <a:srgbClr val="002060"/>
                </a:solidFill>
                <a:latin typeface="Calibri" panose="020F0502020204030204" pitchFamily="34" charset="0"/>
                <a:ea typeface="Calibri" panose="020F0502020204030204" pitchFamily="34" charset="0"/>
                <a:cs typeface="Calibri" panose="020F0502020204030204" pitchFamily="34" charset="0"/>
              </a:rPr>
              <a:t>Our conclusion is therefore that the pre-testing effect is not driven by a generalised state of curiosity. </a:t>
            </a:r>
          </a:p>
        </p:txBody>
      </p:sp>
      <p:pic>
        <p:nvPicPr>
          <p:cNvPr id="3" name="Picture 2">
            <a:extLst>
              <a:ext uri="{FF2B5EF4-FFF2-40B4-BE49-F238E27FC236}">
                <a16:creationId xmlns:a16="http://schemas.microsoft.com/office/drawing/2014/main" id="{F9D2AB74-648D-528B-99A8-178415CCDAF0}"/>
              </a:ext>
            </a:extLst>
          </p:cNvPr>
          <p:cNvPicPr>
            <a:picLocks noChangeAspect="1"/>
          </p:cNvPicPr>
          <p:nvPr/>
        </p:nvPicPr>
        <p:blipFill>
          <a:blip r:embed="rId4"/>
          <a:stretch>
            <a:fillRect/>
          </a:stretch>
        </p:blipFill>
        <p:spPr>
          <a:xfrm>
            <a:off x="8040131" y="5901776"/>
            <a:ext cx="2799464" cy="711949"/>
          </a:xfrm>
          <a:prstGeom prst="rect">
            <a:avLst/>
          </a:prstGeom>
        </p:spPr>
      </p:pic>
    </p:spTree>
    <p:extLst>
      <p:ext uri="{BB962C8B-B14F-4D97-AF65-F5344CB8AC3E}">
        <p14:creationId xmlns:p14="http://schemas.microsoft.com/office/powerpoint/2010/main" val="24853121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How many of these have Person 1 and 2 in the highest rank positions? </a:t>
            </a:r>
          </a:p>
        </p:txBody>
      </p:sp>
      <p:sp>
        <p:nvSpPr>
          <p:cNvPr id="3" name="Content Placeholder 2"/>
          <p:cNvSpPr>
            <a:spLocks noGrp="1"/>
          </p:cNvSpPr>
          <p:nvPr>
            <p:ph idx="1"/>
          </p:nvPr>
        </p:nvSpPr>
        <p:spPr>
          <a:xfrm>
            <a:off x="838201" y="1825625"/>
            <a:ext cx="4562474" cy="4351338"/>
          </a:xfrm>
        </p:spPr>
        <p:txBody>
          <a:bodyPr>
            <a:normAutofit fontScale="62500" lnSpcReduction="20000"/>
          </a:bodyPr>
          <a:lstStyle/>
          <a:p>
            <a:pPr marL="0" indent="0">
              <a:buNone/>
            </a:pPr>
            <a:r>
              <a:rPr lang="en-GB" dirty="0"/>
              <a:t>	</a:t>
            </a:r>
            <a:r>
              <a:rPr lang="en-GB" b="1" dirty="0"/>
              <a:t>1</a:t>
            </a:r>
            <a:r>
              <a:rPr lang="en-GB" b="1" baseline="30000" dirty="0"/>
              <a:t>st</a:t>
            </a:r>
            <a:r>
              <a:rPr lang="en-GB" b="1" dirty="0"/>
              <a:t>	2</a:t>
            </a:r>
            <a:r>
              <a:rPr lang="en-GB" b="1" baseline="30000" dirty="0"/>
              <a:t>nd</a:t>
            </a:r>
            <a:r>
              <a:rPr lang="en-GB" b="1" dirty="0"/>
              <a:t>	3</a:t>
            </a:r>
            <a:r>
              <a:rPr lang="en-GB" b="1" baseline="30000" dirty="0"/>
              <a:t>rd</a:t>
            </a:r>
            <a:r>
              <a:rPr lang="en-GB" b="1" dirty="0"/>
              <a:t>	4</a:t>
            </a:r>
            <a:r>
              <a:rPr lang="en-GB" b="1" baseline="30000" dirty="0"/>
              <a:t>th</a:t>
            </a:r>
            <a:r>
              <a:rPr lang="en-GB" b="1" dirty="0"/>
              <a:t> </a:t>
            </a:r>
          </a:p>
          <a:p>
            <a:pPr marL="0" indent="0">
              <a:buNone/>
            </a:pPr>
            <a:r>
              <a:rPr lang="en-GB" dirty="0">
                <a:solidFill>
                  <a:srgbClr val="C00000"/>
                </a:solidFill>
              </a:rPr>
              <a:t>1	1	2	3	4</a:t>
            </a:r>
          </a:p>
          <a:p>
            <a:pPr marL="0" indent="0">
              <a:buNone/>
            </a:pPr>
            <a:r>
              <a:rPr lang="en-GB" dirty="0">
                <a:solidFill>
                  <a:srgbClr val="C00000"/>
                </a:solidFill>
              </a:rPr>
              <a:t>2	1	2	4 	3</a:t>
            </a:r>
          </a:p>
          <a:p>
            <a:pPr marL="0" indent="0">
              <a:buNone/>
            </a:pPr>
            <a:r>
              <a:rPr lang="en-GB" dirty="0"/>
              <a:t>3	1	3	2	4</a:t>
            </a:r>
          </a:p>
          <a:p>
            <a:pPr marL="0" indent="0">
              <a:buNone/>
            </a:pPr>
            <a:r>
              <a:rPr lang="en-GB" dirty="0"/>
              <a:t>4	1	3	4	2</a:t>
            </a:r>
          </a:p>
          <a:p>
            <a:pPr marL="0" indent="0">
              <a:buNone/>
            </a:pPr>
            <a:r>
              <a:rPr lang="en-GB" dirty="0"/>
              <a:t>5	1	4	2	3</a:t>
            </a:r>
          </a:p>
          <a:p>
            <a:pPr marL="0" indent="0">
              <a:buNone/>
            </a:pPr>
            <a:r>
              <a:rPr lang="en-GB" dirty="0"/>
              <a:t>6	1	4	3	2</a:t>
            </a:r>
          </a:p>
          <a:p>
            <a:pPr marL="0" indent="0">
              <a:buNone/>
            </a:pPr>
            <a:r>
              <a:rPr lang="en-GB" dirty="0">
                <a:solidFill>
                  <a:srgbClr val="C00000"/>
                </a:solidFill>
              </a:rPr>
              <a:t>7	2	1	3	4</a:t>
            </a:r>
          </a:p>
          <a:p>
            <a:pPr marL="0" indent="0">
              <a:buNone/>
            </a:pPr>
            <a:r>
              <a:rPr lang="en-GB" dirty="0">
                <a:solidFill>
                  <a:srgbClr val="C00000"/>
                </a:solidFill>
              </a:rPr>
              <a:t>8	2	1	4	3</a:t>
            </a:r>
          </a:p>
          <a:p>
            <a:pPr marL="0" indent="0">
              <a:buNone/>
            </a:pPr>
            <a:r>
              <a:rPr lang="en-GB" dirty="0"/>
              <a:t>9	2	3	1	4</a:t>
            </a:r>
          </a:p>
          <a:p>
            <a:pPr marL="0" indent="0">
              <a:buNone/>
            </a:pPr>
            <a:r>
              <a:rPr lang="en-GB" dirty="0"/>
              <a:t>10	2	3	4	1</a:t>
            </a:r>
          </a:p>
          <a:p>
            <a:pPr marL="0" indent="0">
              <a:buNone/>
            </a:pPr>
            <a:r>
              <a:rPr lang="en-GB" dirty="0"/>
              <a:t>11	2	4	1	3</a:t>
            </a:r>
          </a:p>
          <a:p>
            <a:pPr marL="0" indent="0">
              <a:buNone/>
            </a:pPr>
            <a:r>
              <a:rPr lang="en-GB" dirty="0"/>
              <a:t>12	2	4	3	1</a:t>
            </a:r>
          </a:p>
        </p:txBody>
      </p:sp>
      <p:sp>
        <p:nvSpPr>
          <p:cNvPr id="5" name="Content Placeholder 2"/>
          <p:cNvSpPr txBox="1">
            <a:spLocks/>
          </p:cNvSpPr>
          <p:nvPr/>
        </p:nvSpPr>
        <p:spPr>
          <a:xfrm>
            <a:off x="6096000" y="1825625"/>
            <a:ext cx="4562474" cy="4351338"/>
          </a:xfrm>
          <a:prstGeom prst="rect">
            <a:avLst/>
          </a:prstGeom>
        </p:spPr>
        <p:txBody>
          <a:bodyPr vert="horz" lIns="91440" tIns="45720" rIns="91440" bIns="45720" rtlCol="0">
            <a:normAutofit fontScale="6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dirty="0"/>
              <a:t>	</a:t>
            </a:r>
            <a:r>
              <a:rPr lang="en-GB" b="1" dirty="0"/>
              <a:t>1</a:t>
            </a:r>
            <a:r>
              <a:rPr lang="en-GB" b="1" baseline="30000" dirty="0"/>
              <a:t>st</a:t>
            </a:r>
            <a:r>
              <a:rPr lang="en-GB" b="1" dirty="0"/>
              <a:t>	2</a:t>
            </a:r>
            <a:r>
              <a:rPr lang="en-GB" b="1" baseline="30000" dirty="0"/>
              <a:t>nd</a:t>
            </a:r>
            <a:r>
              <a:rPr lang="en-GB" b="1" dirty="0"/>
              <a:t>	3</a:t>
            </a:r>
            <a:r>
              <a:rPr lang="en-GB" b="1" baseline="30000" dirty="0"/>
              <a:t>rd</a:t>
            </a:r>
            <a:r>
              <a:rPr lang="en-GB" b="1" dirty="0"/>
              <a:t>	4</a:t>
            </a:r>
            <a:r>
              <a:rPr lang="en-GB" b="1" baseline="30000" dirty="0"/>
              <a:t>th</a:t>
            </a:r>
            <a:r>
              <a:rPr lang="en-GB" b="1" dirty="0"/>
              <a:t> </a:t>
            </a:r>
          </a:p>
          <a:p>
            <a:pPr marL="0" indent="0">
              <a:buFont typeface="Arial" panose="020B0604020202020204" pitchFamily="34" charset="0"/>
              <a:buNone/>
            </a:pPr>
            <a:r>
              <a:rPr lang="en-GB" dirty="0"/>
              <a:t>13	3	1	2	4</a:t>
            </a:r>
          </a:p>
          <a:p>
            <a:pPr marL="0" indent="0">
              <a:buFont typeface="Arial" panose="020B0604020202020204" pitchFamily="34" charset="0"/>
              <a:buNone/>
            </a:pPr>
            <a:r>
              <a:rPr lang="en-GB" dirty="0"/>
              <a:t>14	3	1	4	2</a:t>
            </a:r>
          </a:p>
          <a:p>
            <a:pPr marL="0" indent="0">
              <a:buFont typeface="Arial" panose="020B0604020202020204" pitchFamily="34" charset="0"/>
              <a:buNone/>
            </a:pPr>
            <a:r>
              <a:rPr lang="en-GB" dirty="0"/>
              <a:t>15	3	2	1	4</a:t>
            </a:r>
          </a:p>
          <a:p>
            <a:pPr marL="0" indent="0">
              <a:buFont typeface="Arial" panose="020B0604020202020204" pitchFamily="34" charset="0"/>
              <a:buNone/>
            </a:pPr>
            <a:r>
              <a:rPr lang="en-GB" dirty="0"/>
              <a:t>16	3	2	4	1</a:t>
            </a:r>
          </a:p>
          <a:p>
            <a:pPr marL="0" indent="0">
              <a:buFont typeface="Arial" panose="020B0604020202020204" pitchFamily="34" charset="0"/>
              <a:buNone/>
            </a:pPr>
            <a:r>
              <a:rPr lang="en-GB" dirty="0"/>
              <a:t>17	3	4	1	2</a:t>
            </a:r>
          </a:p>
          <a:p>
            <a:pPr marL="0" indent="0">
              <a:buFont typeface="Arial" panose="020B0604020202020204" pitchFamily="34" charset="0"/>
              <a:buNone/>
            </a:pPr>
            <a:r>
              <a:rPr lang="en-GB" dirty="0"/>
              <a:t>18	3	4	2	1</a:t>
            </a:r>
          </a:p>
          <a:p>
            <a:pPr marL="0" indent="0">
              <a:buFont typeface="Arial" panose="020B0604020202020204" pitchFamily="34" charset="0"/>
              <a:buNone/>
            </a:pPr>
            <a:r>
              <a:rPr lang="en-GB" dirty="0"/>
              <a:t>19	4	1	2	3</a:t>
            </a:r>
          </a:p>
          <a:p>
            <a:pPr marL="0" indent="0">
              <a:buFont typeface="Arial" panose="020B0604020202020204" pitchFamily="34" charset="0"/>
              <a:buNone/>
            </a:pPr>
            <a:r>
              <a:rPr lang="en-GB" dirty="0"/>
              <a:t>20	4	1	3	2</a:t>
            </a:r>
          </a:p>
          <a:p>
            <a:pPr marL="0" indent="0">
              <a:buFont typeface="Arial" panose="020B0604020202020204" pitchFamily="34" charset="0"/>
              <a:buNone/>
            </a:pPr>
            <a:r>
              <a:rPr lang="en-GB" dirty="0"/>
              <a:t>21	4	2	1	3</a:t>
            </a:r>
          </a:p>
          <a:p>
            <a:pPr marL="0" indent="0">
              <a:buFont typeface="Arial" panose="020B0604020202020204" pitchFamily="34" charset="0"/>
              <a:buNone/>
            </a:pPr>
            <a:r>
              <a:rPr lang="en-GB" dirty="0"/>
              <a:t>22	4	2	3	1</a:t>
            </a:r>
          </a:p>
          <a:p>
            <a:pPr marL="0" indent="0">
              <a:buFont typeface="Arial" panose="020B0604020202020204" pitchFamily="34" charset="0"/>
              <a:buNone/>
            </a:pPr>
            <a:r>
              <a:rPr lang="en-GB" dirty="0"/>
              <a:t>23	4	3	1	2</a:t>
            </a:r>
          </a:p>
          <a:p>
            <a:pPr marL="0" indent="0">
              <a:buFont typeface="Arial" panose="020B0604020202020204" pitchFamily="34" charset="0"/>
              <a:buNone/>
            </a:pPr>
            <a:r>
              <a:rPr lang="en-GB" dirty="0"/>
              <a:t>24	4	3	2	1</a:t>
            </a:r>
          </a:p>
        </p:txBody>
      </p:sp>
      <p:sp>
        <p:nvSpPr>
          <p:cNvPr id="4" name="TextBox 3"/>
          <p:cNvSpPr txBox="1"/>
          <p:nvPr/>
        </p:nvSpPr>
        <p:spPr>
          <a:xfrm>
            <a:off x="838200" y="6176963"/>
            <a:ext cx="9820274" cy="646331"/>
          </a:xfrm>
          <a:prstGeom prst="rect">
            <a:avLst/>
          </a:prstGeom>
          <a:noFill/>
        </p:spPr>
        <p:txBody>
          <a:bodyPr wrap="square" rtlCol="0">
            <a:spAutoFit/>
          </a:bodyPr>
          <a:lstStyle/>
          <a:p>
            <a:r>
              <a:rPr lang="en-GB" dirty="0">
                <a:solidFill>
                  <a:srgbClr val="C00000"/>
                </a:solidFill>
              </a:rPr>
              <a:t>i.e. By chance we would expect Person 1 and 2 to be the highest 2 scoring people 4 times out of 24  = 16.7% of the time. </a:t>
            </a:r>
          </a:p>
        </p:txBody>
      </p:sp>
    </p:spTree>
    <p:extLst>
      <p:ext uri="{BB962C8B-B14F-4D97-AF65-F5344CB8AC3E}">
        <p14:creationId xmlns:p14="http://schemas.microsoft.com/office/powerpoint/2010/main" val="41810247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This too can be extended</a:t>
            </a:r>
          </a:p>
        </p:txBody>
      </p:sp>
      <p:sp>
        <p:nvSpPr>
          <p:cNvPr id="3" name="Content Placeholder 2"/>
          <p:cNvSpPr>
            <a:spLocks noGrp="1"/>
          </p:cNvSpPr>
          <p:nvPr>
            <p:ph idx="1"/>
          </p:nvPr>
        </p:nvSpPr>
        <p:spPr>
          <a:xfrm>
            <a:off x="838199" y="1825625"/>
            <a:ext cx="10868025" cy="1279525"/>
          </a:xfrm>
        </p:spPr>
        <p:txBody>
          <a:bodyPr/>
          <a:lstStyle/>
          <a:p>
            <a:pPr marL="0" indent="0">
              <a:buNone/>
            </a:pPr>
            <a:r>
              <a:rPr lang="en-GB" dirty="0"/>
              <a:t>For any set of scores, we can calculate the probability that any rank order would be generated by chance, and then check the probability of that distribution of rank orders across our conditions. </a:t>
            </a:r>
          </a:p>
        </p:txBody>
      </p:sp>
      <p:sp>
        <p:nvSpPr>
          <p:cNvPr id="5" name="TextBox 4"/>
          <p:cNvSpPr txBox="1"/>
          <p:nvPr/>
        </p:nvSpPr>
        <p:spPr>
          <a:xfrm>
            <a:off x="6905625" y="3676650"/>
            <a:ext cx="4800599" cy="2308324"/>
          </a:xfrm>
          <a:prstGeom prst="rect">
            <a:avLst/>
          </a:prstGeom>
          <a:noFill/>
        </p:spPr>
        <p:txBody>
          <a:bodyPr wrap="square" rtlCol="0">
            <a:spAutoFit/>
          </a:bodyPr>
          <a:lstStyle/>
          <a:p>
            <a:r>
              <a:rPr lang="en-GB" dirty="0"/>
              <a:t>In this example, the highest score is 16, which gets a rank of 1, the next highest score is 14, which gets a rank of 2, and so on down to 2, which gets a rank of 8. </a:t>
            </a:r>
          </a:p>
          <a:p>
            <a:endParaRPr lang="en-GB" dirty="0"/>
          </a:p>
          <a:p>
            <a:r>
              <a:rPr lang="en-GB" dirty="0"/>
              <a:t>We see that 3 out of 4 top scores are for Test A, and 3 of the 4 lowest scores are for Test B. </a:t>
            </a:r>
          </a:p>
          <a:p>
            <a:endParaRPr lang="en-GB" dirty="0"/>
          </a:p>
        </p:txBody>
      </p:sp>
      <p:pic>
        <p:nvPicPr>
          <p:cNvPr id="6" name="Picture 5"/>
          <p:cNvPicPr>
            <a:picLocks noChangeAspect="1"/>
          </p:cNvPicPr>
          <p:nvPr/>
        </p:nvPicPr>
        <p:blipFill>
          <a:blip r:embed="rId2"/>
          <a:stretch>
            <a:fillRect/>
          </a:stretch>
        </p:blipFill>
        <p:spPr>
          <a:xfrm>
            <a:off x="966787" y="3533775"/>
            <a:ext cx="4733925" cy="1924050"/>
          </a:xfrm>
          <a:prstGeom prst="rect">
            <a:avLst/>
          </a:prstGeom>
        </p:spPr>
      </p:pic>
    </p:spTree>
    <p:extLst>
      <p:ext uri="{BB962C8B-B14F-4D97-AF65-F5344CB8AC3E}">
        <p14:creationId xmlns:p14="http://schemas.microsoft.com/office/powerpoint/2010/main" val="17671562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This is the Mann-Whitney (or rank-sum) test</a:t>
            </a:r>
          </a:p>
        </p:txBody>
      </p:sp>
      <p:sp>
        <p:nvSpPr>
          <p:cNvPr id="3" name="Content Placeholder 2"/>
          <p:cNvSpPr>
            <a:spLocks noGrp="1"/>
          </p:cNvSpPr>
          <p:nvPr>
            <p:ph idx="1"/>
          </p:nvPr>
        </p:nvSpPr>
        <p:spPr>
          <a:xfrm>
            <a:off x="838200" y="1825625"/>
            <a:ext cx="10515600" cy="1098550"/>
          </a:xfrm>
        </p:spPr>
        <p:txBody>
          <a:bodyPr/>
          <a:lstStyle/>
          <a:p>
            <a:pPr marL="0" indent="0">
              <a:buNone/>
            </a:pPr>
            <a:r>
              <a:rPr lang="en-GB" dirty="0"/>
              <a:t>Fortunately, you don’t have to calculate the probabilities by hand.  This can be done with statistics packages, or Excel. </a:t>
            </a:r>
          </a:p>
          <a:p>
            <a:pPr marL="0" indent="0">
              <a:buNone/>
            </a:pPr>
            <a:endParaRPr lang="en-GB" dirty="0"/>
          </a:p>
          <a:p>
            <a:pPr marL="0" indent="0">
              <a:buNone/>
            </a:pPr>
            <a:endParaRPr lang="en-GB" dirty="0"/>
          </a:p>
        </p:txBody>
      </p:sp>
      <p:pic>
        <p:nvPicPr>
          <p:cNvPr id="4" name="Picture 3"/>
          <p:cNvPicPr>
            <a:picLocks noChangeAspect="1"/>
          </p:cNvPicPr>
          <p:nvPr/>
        </p:nvPicPr>
        <p:blipFill>
          <a:blip r:embed="rId2"/>
          <a:stretch>
            <a:fillRect/>
          </a:stretch>
        </p:blipFill>
        <p:spPr>
          <a:xfrm>
            <a:off x="958772" y="3221272"/>
            <a:ext cx="4730906" cy="1920406"/>
          </a:xfrm>
          <a:prstGeom prst="rect">
            <a:avLst/>
          </a:prstGeom>
        </p:spPr>
      </p:pic>
      <p:sp>
        <p:nvSpPr>
          <p:cNvPr id="5" name="TextBox 4"/>
          <p:cNvSpPr txBox="1"/>
          <p:nvPr/>
        </p:nvSpPr>
        <p:spPr>
          <a:xfrm>
            <a:off x="6667500" y="3171825"/>
            <a:ext cx="5000625" cy="2031325"/>
          </a:xfrm>
          <a:prstGeom prst="rect">
            <a:avLst/>
          </a:prstGeom>
          <a:noFill/>
        </p:spPr>
        <p:txBody>
          <a:bodyPr wrap="square" rtlCol="0">
            <a:spAutoFit/>
          </a:bodyPr>
          <a:lstStyle/>
          <a:p>
            <a:r>
              <a:rPr lang="en-GB" dirty="0">
                <a:solidFill>
                  <a:srgbClr val="C00000"/>
                </a:solidFill>
              </a:rPr>
              <a:t>Notice however, that because we are looking at RANK ORDER of the scores, we are not basing our statistical test on the SIZE of the difference. </a:t>
            </a:r>
          </a:p>
          <a:p>
            <a:endParaRPr lang="en-GB" dirty="0">
              <a:solidFill>
                <a:srgbClr val="C00000"/>
              </a:solidFill>
            </a:endParaRPr>
          </a:p>
          <a:p>
            <a:endParaRPr lang="en-GB" dirty="0">
              <a:solidFill>
                <a:srgbClr val="C00000"/>
              </a:solidFill>
            </a:endParaRPr>
          </a:p>
          <a:p>
            <a:r>
              <a:rPr lang="en-GB" dirty="0">
                <a:solidFill>
                  <a:srgbClr val="C00000"/>
                </a:solidFill>
              </a:rPr>
              <a:t>Like the Sign test, this statistical test tells us about the distribution of scores, not their means. </a:t>
            </a:r>
          </a:p>
        </p:txBody>
      </p:sp>
    </p:spTree>
    <p:extLst>
      <p:ext uri="{BB962C8B-B14F-4D97-AF65-F5344CB8AC3E}">
        <p14:creationId xmlns:p14="http://schemas.microsoft.com/office/powerpoint/2010/main" val="138737982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21c8a05f-379f-4a3f-aa4a-81ea9db359bc"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CDC7DA200EEB3445AF1982F3D7270397" ma:contentTypeVersion="15" ma:contentTypeDescription="Create a new document." ma:contentTypeScope="" ma:versionID="5baddc0002e3273f1e4e289bc872db49">
  <xsd:schema xmlns:xsd="http://www.w3.org/2001/XMLSchema" xmlns:xs="http://www.w3.org/2001/XMLSchema" xmlns:p="http://schemas.microsoft.com/office/2006/metadata/properties" xmlns:ns3="21c8a05f-379f-4a3f-aa4a-81ea9db359bc" xmlns:ns4="0322879f-8624-447d-a89c-1c2bd66f8e04" targetNamespace="http://schemas.microsoft.com/office/2006/metadata/properties" ma:root="true" ma:fieldsID="946453e4cefdbc27f911b6463b1faf5a" ns3:_="" ns4:_="">
    <xsd:import namespace="21c8a05f-379f-4a3f-aa4a-81ea9db359bc"/>
    <xsd:import namespace="0322879f-8624-447d-a89c-1c2bd66f8e04"/>
    <xsd:element name="properties">
      <xsd:complexType>
        <xsd:sequence>
          <xsd:element name="documentManagement">
            <xsd:complexType>
              <xsd:all>
                <xsd:element ref="ns3:MediaServiceMetadata" minOccurs="0"/>
                <xsd:element ref="ns3:MediaServiceFastMetadata" minOccurs="0"/>
                <xsd:element ref="ns3:MediaServiceDateTaken" minOccurs="0"/>
                <xsd:element ref="ns3:MediaServiceAutoTags" minOccurs="0"/>
                <xsd:element ref="ns3:MediaServiceOCR" minOccurs="0"/>
                <xsd:element ref="ns4:SharedWithUsers" minOccurs="0"/>
                <xsd:element ref="ns4:SharedWithDetails" minOccurs="0"/>
                <xsd:element ref="ns4:SharingHintHash" minOccurs="0"/>
                <xsd:element ref="ns3:MediaServiceEventHashCode" minOccurs="0"/>
                <xsd:element ref="ns3:MediaServiceGenerationTime" minOccurs="0"/>
                <xsd:element ref="ns3:MediaServiceAutoKeyPoints" minOccurs="0"/>
                <xsd:element ref="ns3:MediaServiceKeyPoints"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1c8a05f-379f-4a3f-aa4a-81ea9db359b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MediaServiceAutoTags" ma:internalName="MediaServiceAutoTags" ma:readOnly="true">
      <xsd:simpleType>
        <xsd:restriction base="dms:Text"/>
      </xsd:simpleType>
    </xsd:element>
    <xsd:element name="MediaServiceOCR" ma:index="12" nillable="true" ma:displayName="MediaServiceOCR" ma:internalName="MediaServiceOCR" ma:readOnly="true">
      <xsd:simpleType>
        <xsd:restriction base="dms:Note">
          <xsd:maxLength value="255"/>
        </xsd:restriction>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0322879f-8624-447d-a89c-1c2bd66f8e04"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SharingHintHash" ma:index="15"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864BFF4-3885-4AA9-9E2F-F8E50C9199FD}">
  <ds:schemaRefs>
    <ds:schemaRef ds:uri="http://purl.org/dc/elements/1.1/"/>
    <ds:schemaRef ds:uri="http://schemas.microsoft.com/office/2006/metadata/properties"/>
    <ds:schemaRef ds:uri="21c8a05f-379f-4a3f-aa4a-81ea9db359bc"/>
    <ds:schemaRef ds:uri="http://schemas.openxmlformats.org/package/2006/metadata/core-properties"/>
    <ds:schemaRef ds:uri="http://schemas.microsoft.com/office/2006/documentManagement/types"/>
    <ds:schemaRef ds:uri="0322879f-8624-447d-a89c-1c2bd66f8e04"/>
    <ds:schemaRef ds:uri="http://purl.org/dc/dcmitype/"/>
    <ds:schemaRef ds:uri="http://schemas.microsoft.com/office/infopath/2007/PartnerControls"/>
    <ds:schemaRef ds:uri="http://www.w3.org/XML/1998/namespace"/>
    <ds:schemaRef ds:uri="http://purl.org/dc/terms/"/>
  </ds:schemaRefs>
</ds:datastoreItem>
</file>

<file path=customXml/itemProps2.xml><?xml version="1.0" encoding="utf-8"?>
<ds:datastoreItem xmlns:ds="http://schemas.openxmlformats.org/officeDocument/2006/customXml" ds:itemID="{01350C02-CEF6-4370-8FB7-6858798205E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1c8a05f-379f-4a3f-aa4a-81ea9db359bc"/>
    <ds:schemaRef ds:uri="0322879f-8624-447d-a89c-1c2bd66f8e0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0EC0D403-02FC-42E1-9A29-AC237A6C547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4248</TotalTime>
  <Words>4991</Words>
  <Application>Microsoft Macintosh PowerPoint</Application>
  <PresentationFormat>Widescreen</PresentationFormat>
  <Paragraphs>549</Paragraphs>
  <Slides>69</Slides>
  <Notes>0</Notes>
  <HiddenSlides>0</HiddenSlides>
  <MMClips>0</MMClips>
  <ScaleCrop>false</ScaleCrop>
  <HeadingPairs>
    <vt:vector size="6" baseType="variant">
      <vt:variant>
        <vt:lpstr>Fonts Used</vt:lpstr>
      </vt:variant>
      <vt:variant>
        <vt:i4>3</vt:i4>
      </vt:variant>
      <vt:variant>
        <vt:lpstr>Theme</vt:lpstr>
      </vt:variant>
      <vt:variant>
        <vt:i4>3</vt:i4>
      </vt:variant>
      <vt:variant>
        <vt:lpstr>Slide Titles</vt:lpstr>
      </vt:variant>
      <vt:variant>
        <vt:i4>69</vt:i4>
      </vt:variant>
    </vt:vector>
  </HeadingPairs>
  <TitlesOfParts>
    <vt:vector size="75" baseType="lpstr">
      <vt:lpstr>Arial</vt:lpstr>
      <vt:lpstr>Calibri</vt:lpstr>
      <vt:lpstr>Calibri Light</vt:lpstr>
      <vt:lpstr>Office Theme</vt:lpstr>
      <vt:lpstr>1_Office Theme</vt:lpstr>
      <vt:lpstr>2_Office Theme</vt:lpstr>
      <vt:lpstr>Statistics and Posters</vt:lpstr>
      <vt:lpstr>Topic of today’s lecture</vt:lpstr>
      <vt:lpstr>Last week, this week</vt:lpstr>
      <vt:lpstr>An example using a between-participant design. </vt:lpstr>
      <vt:lpstr>The case with 4 participants. </vt:lpstr>
      <vt:lpstr>For our simple example, there are 24 possible rank orders (of Person 1, 2, 3 and 4). </vt:lpstr>
      <vt:lpstr>How many of these have Person 1 and 2 in the highest rank positions? </vt:lpstr>
      <vt:lpstr>This too can be extended</vt:lpstr>
      <vt:lpstr>This is the Mann-Whitney (or rank-sum) test</vt:lpstr>
      <vt:lpstr>The conclusions depend upon the assumptions!</vt:lpstr>
      <vt:lpstr>If your group projects involve a comparison of scores across two conditions: </vt:lpstr>
      <vt:lpstr>Assumptions behind statistical tests</vt:lpstr>
      <vt:lpstr>Non-Parametric vs Parametric tests</vt:lpstr>
      <vt:lpstr>The significance test for Pearson’s r…</vt:lpstr>
      <vt:lpstr>Analysis of correlational data for your project</vt:lpstr>
      <vt:lpstr>For any scatterplot</vt:lpstr>
      <vt:lpstr>Doing the statistical analysis for your project</vt:lpstr>
      <vt:lpstr>Sample size, power, and significance</vt:lpstr>
      <vt:lpstr>Remember this: 4 coin flips</vt:lpstr>
      <vt:lpstr>Extending this to 5 vs 8 coin flips: </vt:lpstr>
      <vt:lpstr>5 vs 8 coin flips: </vt:lpstr>
      <vt:lpstr>Sample size and significance</vt:lpstr>
      <vt:lpstr>Sample size and Power</vt:lpstr>
      <vt:lpstr>Sample size, effect size, significance</vt:lpstr>
      <vt:lpstr>Sample size, effect size, significance</vt:lpstr>
      <vt:lpstr>Significance vs practical importance</vt:lpstr>
      <vt:lpstr>Part 2: Posters</vt:lpstr>
      <vt:lpstr>A scientific poster is…</vt:lpstr>
      <vt:lpstr>The authors are expected to</vt:lpstr>
      <vt:lpstr>A poster should be…</vt:lpstr>
      <vt:lpstr>Part 1: The formal elements of a Poster</vt:lpstr>
      <vt:lpstr>The Title (and authorship)</vt:lpstr>
      <vt:lpstr>For your poster: The Title (and authorship)</vt:lpstr>
      <vt:lpstr>For your poster: The Title (and authorship)</vt:lpstr>
      <vt:lpstr>Introduction</vt:lpstr>
      <vt:lpstr>For your poster:  Introduction</vt:lpstr>
      <vt:lpstr>For your poster Introduction (continued)</vt:lpstr>
      <vt:lpstr>Method</vt:lpstr>
      <vt:lpstr>For your poster Method</vt:lpstr>
      <vt:lpstr>For your poster: Method (continued)</vt:lpstr>
      <vt:lpstr>For your poster: Method (continued)</vt:lpstr>
      <vt:lpstr>The Results</vt:lpstr>
      <vt:lpstr>For your poster:  Results</vt:lpstr>
      <vt:lpstr>For your poster Results (continued)</vt:lpstr>
      <vt:lpstr>Do this for each analysis you want to report. </vt:lpstr>
      <vt:lpstr>Why do this?  </vt:lpstr>
      <vt:lpstr>Exactly the same applies to correlational designs</vt:lpstr>
      <vt:lpstr>What other analyses might you want to do? </vt:lpstr>
      <vt:lpstr>3: The outcome of the statistical test. </vt:lpstr>
      <vt:lpstr>The Discussion</vt:lpstr>
      <vt:lpstr>4: For your poster: Discussion. </vt:lpstr>
      <vt:lpstr>4: For your poster: Discussion. </vt:lpstr>
      <vt:lpstr>4: For your poster: Discussion. </vt:lpstr>
      <vt:lpstr>Making your Poster engaging (but scientific). </vt:lpstr>
      <vt:lpstr>1: Images</vt:lpstr>
      <vt:lpstr>Images that provide information: Methods</vt:lpstr>
      <vt:lpstr>Images that provide information: Results</vt:lpstr>
      <vt:lpstr>Images that increase engagement / aesthetics</vt:lpstr>
      <vt:lpstr>Images that increase engagement / aesthetics</vt:lpstr>
      <vt:lpstr>Without images…</vt:lpstr>
      <vt:lpstr>4: For your poster: Images</vt:lpstr>
      <vt:lpstr>2: Flow – how easy it is to follow a poster</vt:lpstr>
      <vt:lpstr>What poor flow / lack of space looks like….</vt:lpstr>
      <vt:lpstr>Using space / avoid clutter: text boxes</vt:lpstr>
      <vt:lpstr>Highlighting key elements</vt:lpstr>
      <vt:lpstr>Using focal points of attention: highlighting</vt:lpstr>
      <vt:lpstr>Helping the reader by linking concepts / conditions / groups</vt:lpstr>
      <vt:lpstr>4: For your poster: Putting it all together</vt:lpstr>
      <vt:lpstr>PowerPoint Presentation</vt:lpstr>
    </vt:vector>
  </TitlesOfParts>
  <Company>Plymouth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PSYC003: Psychological influences on Health and Behaviour: Lecture 6</dc:title>
  <dc:creator>Tim Hollins</dc:creator>
  <cp:lastModifiedBy>Andy Wills</cp:lastModifiedBy>
  <cp:revision>45</cp:revision>
  <dcterms:created xsi:type="dcterms:W3CDTF">2023-03-09T14:23:43Z</dcterms:created>
  <dcterms:modified xsi:type="dcterms:W3CDTF">2025-02-17T17:43:30Z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0x010100CDC7DA200EEB3445AF1982F3D7270397</vt:lpwstr>
  </property>
</Properties>
</file>